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5.5.0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80" r:id="rId4"/>
    <p:sldId id="292" r:id="rId5"/>
    <p:sldId id="282" r:id="rId6"/>
    <p:sldId id="297" r:id="rId7"/>
    <p:sldId id="260" r:id="rId8"/>
    <p:sldId id="300" r:id="rId9"/>
    <p:sldId id="301" r:id="rId10"/>
    <p:sldId id="293" r:id="rId11"/>
    <p:sldId id="302" r:id="rId12"/>
    <p:sldId id="304" r:id="rId13"/>
    <p:sldId id="305" r:id="rId14"/>
    <p:sldId id="306" r:id="rId15"/>
    <p:sldId id="303" r:id="rId16"/>
    <p:sldId id="307" r:id="rId17"/>
    <p:sldId id="308" r:id="rId18"/>
    <p:sldId id="309" r:id="rId19"/>
    <p:sldId id="310" r:id="rId20"/>
    <p:sldId id="298" r:id="rId21"/>
    <p:sldId id="294" r:id="rId22"/>
    <p:sldId id="278" r:id="rId23"/>
  </p:sldIdLst>
  <p:sldSz cx="9144000" cy="6858000" type="screen4x3"/>
  <p:notesSz cx="6858000" cy="9144000"/>
  <p:custDataLst>
    <p:tags r:id="rId24"/>
  </p:custDataLst>
  <p:defaultTextStyle>
    <a:defPPr>
      <a:defRPr lang="en-US">
        <a:effectLst/>
      </a:defRPr>
    </a:defPPr>
    <a:lvl1pPr marL="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0A02"/>
    <a:srgbClr val="25408F"/>
    <a:srgbClr val="9BC559"/>
    <a:srgbClr val="4F83B3"/>
    <a:srgbClr val="D0A53F"/>
    <a:srgbClr val="03471E"/>
    <a:srgbClr val="698A3B"/>
    <a:srgbClr val="D9BFB1"/>
    <a:srgbClr val="D72132"/>
    <a:srgbClr val="C29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r="http://schemas.openxmlformats.org/officeDocument/2006/relationships" xmlns:a="http://schemas.openxmlformats.org/drawingml/2006/main" xmlns:p="http://schemas.openxmlformats.org/presentationml/2006/main" lastView="notesView">
  <p:normalViewPr horzBarState="maximized">
    <p:restoredLeft sz="13218" autoAdjust="0"/>
    <p:restoredTop sz="94660"/>
  </p:normalViewPr>
  <p:slideViewPr>
    <p:cSldViewPr>
      <p:cViewPr varScale="1">
        <p:scale>
          <a:sx n="66" d="100"/>
          <a:sy n="66" d="100"/>
        </p:scale>
        <p:origin x="138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0" d="100"/>
          <a:sy n="80" d="100"/>
        </p:scale>
        <p:origin x="2082" y="-624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tags" Target="tags/tag1.xml" /><Relationship Id="rId25" Type="http://schemas.openxmlformats.org/officeDocument/2006/relationships/presProps" Target="presProps.xml" /><Relationship Id="rId26" Type="http://schemas.openxmlformats.org/officeDocument/2006/relationships/viewProps" Target="viewProps.xml" /><Relationship Id="rId27" Type="http://schemas.openxmlformats.org/officeDocument/2006/relationships/theme" Target="theme/theme1.xml" /><Relationship Id="rId28" Type="http://schemas.openxmlformats.org/officeDocument/2006/relationships/tableStyles" Target="tableStyles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>
            <a:lvl1pPr algn="l">
              <a:defRPr sz="1200">
                <a:effectLst/>
              </a:defRPr>
            </a:lvl1pPr>
          </a:lstStyle>
          <a:p>
            <a:endParaRPr lang="en-US">
              <a:effectLst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>
            <a:lvl1pPr algn="r">
              <a:defRPr sz="1200">
                <a:effectLst/>
              </a:defRPr>
            </a:lvl1pPr>
          </a:lstStyle>
          <a:p>
            <a:fld id="{141785C1-6E38-4787-9ED9-4B3548D41BDE}" type="datetimeFigureOut">
              <a:rPr lang="en-US" smtClean="0">
                <a:effectLst/>
              </a:rPr>
              <a:t>10/7/2019</a:t>
            </a:fld>
            <a:endParaRPr lang="en-US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l">
              <a:defRPr sz="1200">
                <a:effectLst/>
              </a:defRPr>
            </a:lvl1pPr>
          </a:lstStyle>
          <a:p>
            <a:endParaRPr lang="en-US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r">
              <a:defRPr sz="1200">
                <a:effectLst/>
              </a:defRPr>
            </a:lvl1pPr>
          </a:lstStyle>
          <a:p>
            <a:fld id="{748DF7EB-FCEA-42A4-8B48-635B9E126224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1090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>
            <a:lvl1pPr algn="l">
              <a:defRPr sz="1200">
                <a:effectLst/>
              </a:defRPr>
            </a:lvl1pPr>
          </a:lstStyle>
          <a:p>
            <a:endParaRPr lang="en-US">
              <a:effectLst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>
            <a:lvl1pPr algn="r">
              <a:defRPr sz="1200">
                <a:effectLst/>
              </a:defRPr>
            </a:lvl1pPr>
          </a:lstStyle>
          <a:p>
            <a:fld id="{60847125-EB0A-4DD8-8681-36142269BA65}" type="datetimeFigureOut">
              <a:rPr lang="en-US" smtClean="0">
                <a:effectLst/>
              </a:rPr>
              <a:t>10/7/2019</a:t>
            </a:fld>
            <a:endParaRPr lang="en-US">
              <a:effectLst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  <a:effectLst/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/>
          <a:p>
            <a:pPr lvl="0"/>
            <a:r>
              <a:rPr lang="en-US">
                <a:effectLst/>
              </a:rPr>
              <a:t>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l">
              <a:defRPr sz="1200">
                <a:effectLst/>
              </a:defRPr>
            </a:lvl1pPr>
          </a:lstStyle>
          <a:p>
            <a:endParaRPr lang="en-US"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r">
              <a:defRPr sz="1200">
                <a:effectLst/>
              </a:defRPr>
            </a:lvl1pPr>
          </a:lstStyle>
          <a:p>
            <a:fld id="{0C3963A3-C6BE-4790-A092-E5E31926A8D7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5394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ffectLst/>
        </p:spPr>
        <p:txBody>
          <a:bodyPr/>
          <a:lstStyle/>
          <a:p>
            <a:fld id="{0C3963A3-C6BE-4790-A092-E5E31926A8D7}" type="slidenum">
              <a:rPr lang="en-US" smtClean="0">
                <a:effectLst/>
              </a:rPr>
              <a:t>1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8897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ffectLst/>
        </p:spPr>
        <p:txBody>
          <a:bodyPr/>
          <a:lstStyle/>
          <a:p>
            <a:fld id="{0C3963A3-C6BE-4790-A092-E5E31926A8D7}" type="slidenum">
              <a:rPr lang="en-US" smtClean="0">
                <a:effectLst/>
              </a:rPr>
              <a:t>11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3822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ffectLst/>
        </p:spPr>
        <p:txBody>
          <a:bodyPr/>
          <a:lstStyle/>
          <a:p>
            <a:fld id="{0C3963A3-C6BE-4790-A092-E5E31926A8D7}" type="slidenum">
              <a:rPr lang="en-US" smtClean="0">
                <a:effectLst/>
              </a:rPr>
              <a:t>12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893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ffectLst/>
        </p:spPr>
        <p:txBody>
          <a:bodyPr/>
          <a:lstStyle/>
          <a:p>
            <a:fld id="{0C3963A3-C6BE-4790-A092-E5E31926A8D7}" type="slidenum">
              <a:rPr lang="en-US" smtClean="0">
                <a:effectLst/>
              </a:rPr>
              <a:t>13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18713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ffectLst/>
        </p:spPr>
        <p:txBody>
          <a:bodyPr/>
          <a:lstStyle/>
          <a:p>
            <a:fld id="{0C3963A3-C6BE-4790-A092-E5E31926A8D7}" type="slidenum">
              <a:rPr lang="en-US" smtClean="0">
                <a:effectLst/>
              </a:rPr>
              <a:t>14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05581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ffectLst/>
        </p:spPr>
        <p:txBody>
          <a:bodyPr/>
          <a:lstStyle/>
          <a:p>
            <a:fld id="{0C3963A3-C6BE-4790-A092-E5E31926A8D7}" type="slidenum">
              <a:rPr lang="en-US" smtClean="0">
                <a:effectLst/>
              </a:rPr>
              <a:t>15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68787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8600" y="4400549"/>
            <a:ext cx="6248400" cy="4284663"/>
          </a:xfrm>
          <a:effectLst/>
        </p:spPr>
        <p:txBody>
          <a:bodyPr/>
          <a:lstStyle/>
          <a:p>
            <a:pPr fontAlgn="ctr"/>
            <a:endParaRPr lang="en-US" sz="1000" b="1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ffectLst/>
        </p:spPr>
        <p:txBody>
          <a:bodyPr/>
          <a:lstStyle/>
          <a:p>
            <a:fld id="{0C3963A3-C6BE-4790-A092-E5E31926A8D7}" type="slidenum">
              <a:rPr lang="en-US" smtClean="0">
                <a:effectLst/>
              </a:rPr>
              <a:t>16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78369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8600" y="4400549"/>
            <a:ext cx="6248400" cy="4284663"/>
          </a:xfrm>
          <a:effectLst/>
        </p:spPr>
        <p:txBody>
          <a:bodyPr/>
          <a:lstStyle/>
          <a:p>
            <a:endParaRPr lang="en-US" sz="100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ffectLst/>
        </p:spPr>
        <p:txBody>
          <a:bodyPr/>
          <a:lstStyle/>
          <a:p>
            <a:fld id="{0C3963A3-C6BE-4790-A092-E5E31926A8D7}" type="slidenum">
              <a:rPr lang="en-US" smtClean="0">
                <a:effectLst/>
              </a:rPr>
              <a:t>17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70182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ffectLst/>
        </p:spPr>
        <p:txBody>
          <a:bodyPr/>
          <a:lstStyle/>
          <a:p>
            <a:fld id="{0C3963A3-C6BE-4790-A092-E5E31926A8D7}" type="slidenum">
              <a:rPr lang="en-US" smtClean="0">
                <a:effectLst/>
              </a:rPr>
              <a:t>18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8580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 sz="100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ffectLst/>
        </p:spPr>
        <p:txBody>
          <a:bodyPr/>
          <a:lstStyle/>
          <a:p>
            <a:fld id="{0C3963A3-C6BE-4790-A092-E5E31926A8D7}" type="slidenum">
              <a:rPr lang="en-US" smtClean="0">
                <a:effectLst/>
              </a:rPr>
              <a:t>19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70673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ffectLst/>
        </p:spPr>
        <p:txBody>
          <a:bodyPr/>
          <a:lstStyle/>
          <a:p>
            <a:fld id="{0C3963A3-C6BE-4790-A092-E5E31926A8D7}" type="slidenum">
              <a:rPr lang="en-US" smtClean="0">
                <a:effectLst/>
              </a:rPr>
              <a:t>20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6875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ffectLst/>
        </p:spPr>
        <p:txBody>
          <a:bodyPr/>
          <a:lstStyle/>
          <a:p>
            <a:fld id="{0C3963A3-C6BE-4790-A092-E5E31926A8D7}" type="slidenum">
              <a:rPr lang="en-US" smtClean="0">
                <a:effectLst/>
              </a:rPr>
              <a:t>2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6875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ffectLst/>
        </p:spPr>
        <p:txBody>
          <a:bodyPr/>
          <a:lstStyle/>
          <a:p>
            <a:fld id="{0C3963A3-C6BE-4790-A092-E5E31926A8D7}" type="slidenum">
              <a:rPr lang="en-US" smtClean="0">
                <a:effectLst/>
              </a:rPr>
              <a:t>3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7551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 b="1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ffectLst/>
        </p:spPr>
        <p:txBody>
          <a:bodyPr/>
          <a:lstStyle/>
          <a:p>
            <a:fld id="{0C3963A3-C6BE-4790-A092-E5E31926A8D7}" type="slidenum">
              <a:rPr lang="en-US" smtClean="0">
                <a:effectLst/>
              </a:rPr>
              <a:t>4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5156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210050"/>
          </a:xfrm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ffectLst/>
        </p:spPr>
        <p:txBody>
          <a:bodyPr/>
          <a:lstStyle/>
          <a:p>
            <a:fld id="{0C3963A3-C6BE-4790-A092-E5E31926A8D7}" type="slidenum">
              <a:rPr lang="en-US" smtClean="0">
                <a:effectLst/>
              </a:rPr>
              <a:t>5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56282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ffectLst/>
        </p:spPr>
        <p:txBody>
          <a:bodyPr/>
          <a:lstStyle/>
          <a:p>
            <a:fld id="{0C3963A3-C6BE-4790-A092-E5E31926A8D7}" type="slidenum">
              <a:rPr lang="en-US" smtClean="0">
                <a:effectLst/>
              </a:rPr>
              <a:t>6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404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ffectLst/>
        </p:spPr>
        <p:txBody>
          <a:bodyPr/>
          <a:lstStyle/>
          <a:p>
            <a:fld id="{0C3963A3-C6BE-4790-A092-E5E31926A8D7}" type="slidenum">
              <a:rPr lang="en-US" smtClean="0">
                <a:effectLst/>
              </a:rPr>
              <a:t>8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29085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ffectLst/>
        </p:spPr>
        <p:txBody>
          <a:bodyPr/>
          <a:lstStyle/>
          <a:p>
            <a:fld id="{0C3963A3-C6BE-4790-A092-E5E31926A8D7}" type="slidenum">
              <a:rPr lang="en-US" smtClean="0">
                <a:effectLst/>
              </a:rPr>
              <a:t>9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10165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ffectLst/>
        </p:spPr>
        <p:txBody>
          <a:bodyPr/>
          <a:lstStyle/>
          <a:p>
            <a:fld id="{0C3963A3-C6BE-4790-A092-E5E31926A8D7}" type="slidenum">
              <a:rPr lang="en-US" smtClean="0">
                <a:effectLst/>
              </a:rPr>
              <a:t>10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90773265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gif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492BC6-692A-40F8-897A-2631D39154AB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79" y="1104575"/>
            <a:ext cx="7106642" cy="464884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5902643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8062" y="3709359"/>
            <a:ext cx="7772400" cy="1362075"/>
          </a:xfrm>
          <a:effectLst/>
        </p:spPr>
        <p:txBody>
          <a:bodyPr anchor="t">
            <a:normAutofit/>
          </a:bodyPr>
          <a:lstStyle>
            <a:lvl1pPr algn="ctr">
              <a:defRPr sz="2800" b="1" cap="all" baseline="0">
                <a:solidFill>
                  <a:srgbClr val="0070C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effectLst/>
              </a:rPr>
              <a:t>Insert Presentation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5082936"/>
            <a:ext cx="7772400" cy="1500187"/>
          </a:xfrm>
          <a:effectLst/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2000" baseline="0">
                <a:solidFill>
                  <a:schemeClr val="tx1"/>
                </a:solidFill>
                <a:effectLst/>
                <a:latin typeface="BenchNine" panose="02000503000000000000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effectLst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effectLst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effectLst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effectLst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>
                <a:effectLst/>
              </a:defRPr>
            </a:pPr>
            <a:r>
              <a:rPr lang="en-US">
                <a:effectLst/>
              </a:rPr>
              <a:t>Insert presenter name here</a:t>
            </a:r>
            <a:br>
              <a:rPr lang="en-US">
                <a:effectLst/>
              </a:rPr>
            </a:br>
            <a:r>
              <a:rPr lang="en-US">
                <a:effectLst/>
              </a:rPr>
              <a:t>Insert email here</a:t>
            </a:r>
            <a:br>
              <a:rPr lang="en-US">
                <a:effectLst/>
              </a:rPr>
            </a:br>
            <a:r>
              <a:rPr lang="en-US">
                <a:effectLst/>
              </a:rPr>
              <a:t>Insert phone # here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>
                <a:effectLst/>
              </a:defRPr>
            </a:pPr>
            <a:endParaRPr lang="en-US">
              <a:effectLst/>
            </a:endParaRPr>
          </a:p>
          <a:p>
            <a:pPr lvl="0"/>
            <a:endParaRPr lang="en-US">
              <a:effectLst/>
            </a:endParaRPr>
          </a:p>
        </p:txBody>
      </p:sp>
      <p:pic>
        <p:nvPicPr>
          <p:cNvPr id="6" name="Picture 5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181CF047-8C11-4FE5-882B-2248D166B298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68" y="952154"/>
            <a:ext cx="6544588" cy="247684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4039838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2" name="Rectangle 21"/>
          <p:cNvSpPr/>
          <p:nvPr userDrawn="1"/>
        </p:nvSpPr>
        <p:spPr>
          <a:xfrm>
            <a:off x="533400" y="0"/>
            <a:ext cx="822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799"/>
            <a:ext cx="8229600" cy="3886201"/>
          </a:xfrm>
          <a:solidFill>
            <a:schemeClr val="bg1"/>
          </a:solidFill>
          <a:effectLst/>
        </p:spPr>
        <p:txBody>
          <a:bodyPr/>
          <a:lstStyle>
            <a:lvl1pPr>
              <a:buClr>
                <a:schemeClr val="tx1"/>
              </a:buClr>
              <a:defRPr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buClr>
                <a:schemeClr val="tx1"/>
              </a:buClr>
              <a:defRPr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buClr>
                <a:schemeClr val="tx1"/>
              </a:buClr>
              <a:defRPr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buClr>
                <a:schemeClr val="tx1"/>
              </a:buClr>
              <a:defRPr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07" y="6488064"/>
            <a:ext cx="2170460" cy="293736"/>
          </a:xfrm>
          <a:prstGeom prst="rect">
            <a:avLst/>
          </a:prstGeom>
          <a:effectLst/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28600"/>
            <a:ext cx="8229600" cy="1143000"/>
          </a:xfrm>
          <a:solidFill>
            <a:srgbClr val="0070C0"/>
          </a:solidFill>
          <a:effectLst/>
        </p:spPr>
        <p:txBody>
          <a:bodyPr>
            <a:normAutofit/>
          </a:bodyPr>
          <a:lstStyle>
            <a:lvl1pPr>
              <a:defRPr sz="4400" b="1" cap="all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effectLst/>
              </a:rPr>
              <a:t>Arial - Bold</a:t>
            </a:r>
          </a:p>
        </p:txBody>
      </p:sp>
      <p:pic>
        <p:nvPicPr>
          <p:cNvPr id="4" name="Picture 3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670DFA82-A3D5-462A-9C19-128BF89684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906" y="5931152"/>
            <a:ext cx="2053094" cy="7770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7462119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28600"/>
            <a:ext cx="8229600" cy="1143000"/>
          </a:xfrm>
          <a:solidFill>
            <a:srgbClr val="0070C0"/>
          </a:solidFill>
          <a:effectLst/>
        </p:spPr>
        <p:txBody>
          <a:bodyPr>
            <a:normAutofit/>
          </a:bodyPr>
          <a:lstStyle>
            <a:lvl1pPr>
              <a:defRPr sz="4400" b="1" cap="all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effectLst/>
              </a:rPr>
              <a:t>Arial - Bold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533400" y="1828800"/>
            <a:ext cx="4038600" cy="4343401"/>
          </a:xfrm>
          <a:solidFill>
            <a:schemeClr val="bg1"/>
          </a:solidFill>
          <a:effectLst/>
        </p:spPr>
        <p:txBody>
          <a:bodyPr/>
          <a:lstStyle>
            <a:lvl1pPr>
              <a:buClrTx/>
              <a:defRPr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buClr>
                <a:srgbClr val="1D2B50"/>
              </a:buClr>
              <a:defRPr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4648200" y="1828800"/>
            <a:ext cx="4038600" cy="4343401"/>
          </a:xfrm>
          <a:solidFill>
            <a:schemeClr val="bg1"/>
          </a:solidFill>
          <a:effectLst/>
        </p:spPr>
        <p:txBody>
          <a:bodyPr/>
          <a:lstStyle>
            <a:lvl1pPr>
              <a:buClrTx/>
              <a:defRPr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buClr>
                <a:srgbClr val="1D2B50"/>
              </a:buClr>
              <a:defRPr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pic>
        <p:nvPicPr>
          <p:cNvPr id="3" name="Picture 2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8BACB9F4-9C25-45FB-8F4C-C2E237A977A4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506" y="6172201"/>
            <a:ext cx="1748294" cy="66165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0717687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8062" y="3709359"/>
            <a:ext cx="7772400" cy="1362075"/>
          </a:xfrm>
          <a:effectLst/>
        </p:spPr>
        <p:txBody>
          <a:bodyPr anchor="t">
            <a:normAutofit/>
          </a:bodyPr>
          <a:lstStyle>
            <a:lvl1pPr algn="ctr">
              <a:defRPr sz="5400" b="1" cap="all" baseline="0">
                <a:solidFill>
                  <a:srgbClr val="0070C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effectLst/>
              </a:rPr>
              <a:t>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5082936"/>
            <a:ext cx="7772400" cy="1500187"/>
          </a:xfrm>
          <a:effectLst/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2000" baseline="0">
                <a:solidFill>
                  <a:schemeClr val="tx1"/>
                </a:solidFill>
                <a:effectLst/>
                <a:latin typeface="BenchNine" panose="02000503000000000000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effectLst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effectLst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effectLst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effectLst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>
                <a:effectLst/>
              </a:defRPr>
            </a:pPr>
            <a:r>
              <a:rPr lang="en-US">
                <a:effectLst/>
              </a:rPr>
              <a:t>Insert presenter name here</a:t>
            </a:r>
            <a:br>
              <a:rPr lang="en-US">
                <a:effectLst/>
              </a:rPr>
            </a:br>
            <a:r>
              <a:rPr lang="en-US">
                <a:effectLst/>
              </a:rPr>
              <a:t>Insert email here</a:t>
            </a:r>
            <a:br>
              <a:rPr lang="en-US">
                <a:effectLst/>
              </a:rPr>
            </a:br>
            <a:r>
              <a:rPr lang="en-US">
                <a:effectLst/>
              </a:rPr>
              <a:t>Insert phone # here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>
                <a:effectLst/>
              </a:defRPr>
            </a:pPr>
            <a:endParaRPr lang="en-US">
              <a:effectLst/>
            </a:endParaRPr>
          </a:p>
          <a:p>
            <a:pPr lvl="0"/>
            <a:endParaRPr lang="en-US">
              <a:effectLst/>
            </a:endParaRPr>
          </a:p>
        </p:txBody>
      </p:sp>
      <p:pic>
        <p:nvPicPr>
          <p:cNvPr id="6" name="Picture 5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8170B06D-3A6C-44FC-97D3-60E9F253A104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706" y="927712"/>
            <a:ext cx="6544588" cy="247684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8386160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71145" y="88900"/>
            <a:ext cx="8026400" cy="1503680"/>
          </a:xfrm>
          <a:prstGeom prst="rect">
            <a:avLst/>
          </a:prstGeom>
          <a:noFill/>
          <a:ln w="0" cmpd="sng">
            <a:noFill/>
            <a:prstDash val="solid"/>
          </a:ln>
          <a:effectLst/>
        </p:spPr>
        <p:txBody>
          <a:bodyPr vert="horz" lIns="0" tIns="635" rIns="0" bIns="0" anchor="t"/>
          <a:lstStyle/>
          <a:p>
            <a:pPr marL="0" marR="0" indent="0" algn="l">
              <a:lnSpc>
                <a:spcPts val="3700"/>
              </a:lnSpc>
              <a:spcAft>
                <a:spcPct val="0"/>
              </a:spcAft>
            </a:pPr>
            <a:r>
              <a:rPr lang="en-US" sz="3200" spc="-30">
                <a:solidFill>
                  <a:srgbClr val="FFFFFF"/>
                </a:solidFill>
                <a:effectLst/>
                <a:latin typeface="Arial" panose="02020603050405020304" pitchFamily="2"/>
              </a:rPr>
              <a:t>Understanding the H-2A and H-2B Programs </a:t>
            </a:r>
          </a:p>
          <a:p>
            <a:pPr marL="0" marR="0" indent="0" algn="l">
              <a:lnSpc>
                <a:spcPts val="2700"/>
              </a:lnSpc>
              <a:spcBef>
                <a:spcPts val="140"/>
              </a:spcBef>
              <a:spcAft>
                <a:spcPts val="5270"/>
              </a:spcAft>
            </a:pPr>
            <a:r>
              <a:rPr lang="en-US" sz="2400" i="1" spc="0">
                <a:solidFill>
                  <a:srgbClr val="FFFFFF"/>
                </a:solidFill>
                <a:effectLst/>
                <a:latin typeface="Arial" panose="02020603050405020304" pitchFamily="2"/>
              </a:rPr>
              <a:t>Overview of the Immigration Process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9890" y="1592580"/>
            <a:ext cx="792480" cy="303530"/>
          </a:xfrm>
          <a:prstGeom prst="rect">
            <a:avLst/>
          </a:prstGeom>
          <a:noFill/>
          <a:ln w="0" cmpd="sng">
            <a:noFill/>
            <a:prstDash val="solid"/>
          </a:ln>
          <a:effectLst/>
        </p:spPr>
        <p:txBody>
          <a:bodyPr vert="horz" lIns="0" tIns="0" rIns="0" bIns="0" anchor="t"/>
          <a:lstStyle/>
          <a:p>
            <a:pPr marL="0" marR="0" indent="0" algn="l">
              <a:lnSpc>
                <a:spcPts val="2200"/>
              </a:lnSpc>
              <a:spcAft>
                <a:spcPts val="125"/>
              </a:spcAft>
            </a:pPr>
            <a:r>
              <a:rPr lang="en-US" sz="2000" b="1" spc="-55">
                <a:solidFill>
                  <a:srgbClr val="000000"/>
                </a:solidFill>
                <a:effectLst/>
                <a:latin typeface="Arial" panose="02020603050405020304" pitchFamily="2"/>
              </a:rPr>
              <a:t>Step 1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>
          <a:xfrm>
            <a:off x="389890" y="2823845"/>
            <a:ext cx="792480" cy="312420"/>
          </a:xfrm>
          <a:prstGeom prst="rect">
            <a:avLst/>
          </a:prstGeom>
          <a:noFill/>
          <a:ln w="0" cmpd="sng">
            <a:noFill/>
            <a:prstDash val="solid"/>
          </a:ln>
          <a:effectLst/>
        </p:spPr>
        <p:txBody>
          <a:bodyPr vert="horz" lIns="0" tIns="0" rIns="0" bIns="0" anchor="t"/>
          <a:lstStyle/>
          <a:p>
            <a:pPr marL="0" marR="0" indent="0" algn="l">
              <a:lnSpc>
                <a:spcPts val="2200"/>
              </a:lnSpc>
              <a:spcAft>
                <a:spcPts val="150"/>
              </a:spcAft>
            </a:pPr>
            <a:r>
              <a:rPr lang="en-US" sz="2000" b="1" spc="-50">
                <a:solidFill>
                  <a:srgbClr val="000000"/>
                </a:solidFill>
                <a:effectLst/>
                <a:latin typeface="Arial" panose="02020603050405020304" pitchFamily="2"/>
              </a:rPr>
              <a:t>Step 2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3"/>
          </p:nvPr>
        </p:nvSpPr>
        <p:spPr>
          <a:xfrm>
            <a:off x="389890" y="4123690"/>
            <a:ext cx="792480" cy="1428750"/>
          </a:xfrm>
          <a:prstGeom prst="rect">
            <a:avLst/>
          </a:prstGeom>
          <a:noFill/>
          <a:ln w="0" cmpd="sng">
            <a:noFill/>
            <a:prstDash val="solid"/>
          </a:ln>
          <a:effectLst/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900"/>
              </a:lnSpc>
              <a:spcAft>
                <a:spcPct val="0"/>
              </a:spcAft>
            </a:pPr>
            <a:r>
              <a:rPr lang="en-US" sz="2000" b="1" spc="-10">
                <a:solidFill>
                  <a:srgbClr val="000000"/>
                </a:solidFill>
                <a:effectLst/>
                <a:latin typeface="Arial" panose="02020603050405020304" pitchFamily="2"/>
              </a:rPr>
              <a:t>Step 3 </a:t>
            </a:r>
          </a:p>
          <a:p>
            <a:pPr marL="0" marR="0" indent="0" algn="l">
              <a:lnSpc>
                <a:spcPts val="2200"/>
              </a:lnSpc>
              <a:spcBef>
                <a:spcPts val="7045"/>
              </a:spcBef>
              <a:spcAft>
                <a:spcPct val="0"/>
              </a:spcAft>
            </a:pPr>
            <a:r>
              <a:rPr lang="en-US" sz="2000" b="1" spc="-50">
                <a:solidFill>
                  <a:srgbClr val="000000"/>
                </a:solidFill>
                <a:effectLst/>
                <a:latin typeface="Arial" panose="02020603050405020304" pitchFamily="2"/>
              </a:rPr>
              <a:t>Step 4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4"/>
          </p:nvPr>
        </p:nvSpPr>
        <p:spPr>
          <a:xfrm>
            <a:off x="1618615" y="1592580"/>
            <a:ext cx="7353300" cy="4579620"/>
          </a:xfrm>
          <a:prstGeom prst="rect">
            <a:avLst/>
          </a:prstGeom>
          <a:noFill/>
          <a:ln w="0" cmpd="sng">
            <a:noFill/>
            <a:prstDash val="solid"/>
          </a:ln>
          <a:effectLst/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l">
              <a:lnSpc>
                <a:spcPts val="2200"/>
              </a:lnSpc>
              <a:spcAft>
                <a:spcPct val="0"/>
              </a:spcAft>
            </a:pPr>
            <a:r>
              <a:rPr lang="en-US" sz="2000" spc="0">
                <a:solidFill>
                  <a:srgbClr val="000000"/>
                </a:solidFill>
                <a:effectLst/>
                <a:latin typeface="Arial" panose="02020603050405020304" pitchFamily="2"/>
              </a:rPr>
              <a:t>Obtain a labor certification from the</a:t>
            </a:r>
            <a:r>
              <a:rPr lang="en-US" sz="2000" b="1" spc="0">
                <a:solidFill>
                  <a:srgbClr val="020266"/>
                </a:solidFill>
                <a:effectLst/>
                <a:latin typeface="Arial" panose="02020603050405020304" pitchFamily="2"/>
              </a:rPr>
              <a:t> Department of Labor </a:t>
            </a:r>
          </a:p>
          <a:p>
            <a:pPr marL="457200" marR="822960" indent="0" algn="l">
              <a:lnSpc>
                <a:spcPts val="2400"/>
              </a:lnSpc>
              <a:spcBef>
                <a:spcPts val="480"/>
              </a:spcBef>
              <a:spcAft>
                <a:spcPct val="0"/>
              </a:spcAft>
            </a:pPr>
            <a:r>
              <a:rPr lang="en-US" sz="2250" spc="-10">
                <a:solidFill>
                  <a:srgbClr val="800102"/>
                </a:solidFill>
                <a:effectLst/>
                <a:latin typeface="Arial" panose="02020603050405020304" pitchFamily="2"/>
              </a:rPr>
              <a:t>‒</a:t>
            </a:r>
            <a:r>
              <a:rPr lang="en-US" sz="2000" spc="-10">
                <a:solidFill>
                  <a:srgbClr val="000000"/>
                </a:solidFill>
                <a:effectLst/>
                <a:latin typeface="Arial" panose="02020603050405020304" pitchFamily="2"/>
              </a:rPr>
              <a:t> Requires conducting a labor market test with the State Workforce Agency where work will be performed </a:t>
            </a:r>
          </a:p>
          <a:p>
            <a:pPr marL="0" marR="228600" indent="0" algn="l">
              <a:lnSpc>
                <a:spcPts val="2400"/>
              </a:lnSpc>
              <a:spcBef>
                <a:spcPts val="2230"/>
              </a:spcBef>
              <a:spcAft>
                <a:spcPct val="0"/>
              </a:spcAft>
            </a:pPr>
            <a:r>
              <a:rPr lang="en-US" sz="2000" spc="0">
                <a:solidFill>
                  <a:srgbClr val="000000"/>
                </a:solidFill>
                <a:effectLst/>
                <a:latin typeface="Arial" panose="02020603050405020304" pitchFamily="2"/>
              </a:rPr>
              <a:t>Obtain an approved petition from the</a:t>
            </a:r>
            <a:r>
              <a:rPr lang="en-US" sz="2000" b="1" spc="0">
                <a:solidFill>
                  <a:srgbClr val="020266"/>
                </a:solidFill>
                <a:effectLst/>
                <a:latin typeface="Arial" panose="02020603050405020304" pitchFamily="2"/>
              </a:rPr>
              <a:t> DHS United States Citizenship and Immigration Service</a:t>
            </a:r>
            <a:r>
              <a:rPr lang="en-US" sz="2000" spc="0">
                <a:solidFill>
                  <a:srgbClr val="000000"/>
                </a:solidFill>
                <a:effectLst/>
                <a:latin typeface="Arial" panose="02020603050405020304" pitchFamily="2"/>
              </a:rPr>
              <a:t> for a specific number of workers under H-2A or H-2B visa classification </a:t>
            </a:r>
          </a:p>
          <a:p>
            <a:pPr marL="0" marR="182880" indent="0" algn="l">
              <a:lnSpc>
                <a:spcPts val="2400"/>
              </a:lnSpc>
              <a:spcBef>
                <a:spcPts val="2520"/>
              </a:spcBef>
              <a:spcAft>
                <a:spcPct val="0"/>
              </a:spcAft>
            </a:pPr>
            <a:r>
              <a:rPr lang="en-US" sz="2000" spc="0">
                <a:solidFill>
                  <a:srgbClr val="000000"/>
                </a:solidFill>
                <a:effectLst/>
                <a:latin typeface="Arial" panose="02020603050405020304" pitchFamily="2"/>
              </a:rPr>
              <a:t>After receiving USCIS petition approval, </a:t>
            </a:r>
            <a:r>
              <a:rPr lang="en-US" sz="2000" u="sng" spc="0">
                <a:solidFill>
                  <a:srgbClr val="000000"/>
                </a:solidFill>
                <a:effectLst/>
                <a:latin typeface="Arial" panose="02020603050405020304" pitchFamily="2"/>
              </a:rPr>
              <a:t>workers</a:t>
            </a:r>
            <a:r>
              <a:rPr lang="en-US" sz="2000" spc="0">
                <a:solidFill>
                  <a:srgbClr val="000000"/>
                </a:solidFill>
                <a:effectLst/>
                <a:latin typeface="Arial" panose="02020603050405020304" pitchFamily="2"/>
              </a:rPr>
              <a:t> will apply with one of the</a:t>
            </a:r>
            <a:r>
              <a:rPr lang="en-US" sz="2000" b="1" spc="0">
                <a:solidFill>
                  <a:srgbClr val="020266"/>
                </a:solidFill>
                <a:effectLst/>
                <a:latin typeface="Arial" panose="02020603050405020304" pitchFamily="2"/>
              </a:rPr>
              <a:t> Department of State</a:t>
            </a:r>
            <a:r>
              <a:rPr lang="en-US" sz="2000" spc="0">
                <a:solidFill>
                  <a:srgbClr val="000000"/>
                </a:solidFill>
                <a:effectLst/>
                <a:latin typeface="Arial" panose="02020603050405020304" pitchFamily="2"/>
              </a:rPr>
              <a:t> visa-issuing consulates abroad for an H-2A or H-2B visa </a:t>
            </a:r>
          </a:p>
          <a:p>
            <a:pPr marL="0" marR="0" indent="0" algn="l">
              <a:lnSpc>
                <a:spcPts val="2400"/>
              </a:lnSpc>
              <a:spcBef>
                <a:spcPts val="2185"/>
              </a:spcBef>
              <a:spcAft>
                <a:spcPct val="0"/>
              </a:spcAft>
            </a:pPr>
            <a:r>
              <a:rPr lang="en-US" sz="2000" spc="0">
                <a:solidFill>
                  <a:srgbClr val="000000"/>
                </a:solidFill>
                <a:effectLst/>
                <a:latin typeface="Arial" panose="02020603050405020304" pitchFamily="2"/>
              </a:rPr>
              <a:t>After receiving the visa from a DOS consulate, workers arrive at a port of entry where</a:t>
            </a:r>
            <a:r>
              <a:rPr lang="en-US" sz="1950" b="1" spc="0">
                <a:solidFill>
                  <a:srgbClr val="020266"/>
                </a:solidFill>
                <a:effectLst/>
                <a:latin typeface="Arial" panose="02020603050405020304" pitchFamily="2"/>
              </a:rPr>
              <a:t> DHS’s Customs and Border Protection </a:t>
            </a:r>
            <a:r>
              <a:rPr lang="en-US" sz="2000" spc="0">
                <a:solidFill>
                  <a:srgbClr val="000000"/>
                </a:solidFill>
                <a:effectLst/>
                <a:latin typeface="Arial" panose="02020603050405020304" pitchFamily="2"/>
              </a:rPr>
              <a:t>officers verify eligibility for admission and length of stay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5"/>
          </p:nvPr>
        </p:nvSpPr>
        <p:spPr>
          <a:xfrm>
            <a:off x="0" y="6517005"/>
            <a:ext cx="9144000" cy="175895"/>
          </a:xfrm>
          <a:prstGeom prst="rect">
            <a:avLst/>
          </a:prstGeom>
          <a:noFill/>
          <a:ln w="0" cmpd="sng">
            <a:noFill/>
            <a:prstDash val="solid"/>
          </a:ln>
          <a:effectLst/>
        </p:spPr>
        <p:txBody>
          <a:bodyPr vert="horz" lIns="0" tIns="0" rIns="0" bIns="0" anchor="t"/>
          <a:lstStyle/>
          <a:p>
            <a:pPr marL="228600" marR="0" indent="0" algn="l">
              <a:lnSpc>
                <a:spcPts val="1200"/>
              </a:lnSpc>
              <a:spcAft>
                <a:spcPts val="150"/>
              </a:spcAft>
              <a:tabLst>
                <a:tab pos="8778240"/>
              </a:tabLst>
            </a:pPr>
            <a:r>
              <a:rPr lang="en-US" sz="900" i="1" spc="0">
                <a:solidFill>
                  <a:srgbClr val="000000"/>
                </a:solidFill>
                <a:effectLst/>
                <a:latin typeface="Verdana" panose="02020603050405020304" pitchFamily="2"/>
              </a:rPr>
              <a:t>For Government Training Use Only (September 2016) </a:t>
            </a:r>
            <a:r>
              <a:rPr lang="en-US" sz="1000" i="1" spc="0">
                <a:solidFill>
                  <a:srgbClr val="000000"/>
                </a:solidFill>
                <a:effectLst/>
                <a:latin typeface="Verdana" panose="02020603050405020304" pitchFamily="2"/>
              </a:rPr>
              <a:t>5 </a:t>
            </a:r>
          </a:p>
        </p:txBody>
      </p:sp>
    </p:spTree>
    <p:extLst>
      <p:ext uri="{BB962C8B-B14F-4D97-AF65-F5344CB8AC3E}">
        <p14:creationId xmlns:p14="http://schemas.microsoft.com/office/powerpoint/2010/main" val="1747023013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gradFill flip="none" rotWithShape="1">
          <a:gsLst>
            <a:gs pos="100000">
              <a:srgbClr val="FFFFFF"/>
            </a:gs>
            <a:gs pos="100000">
              <a:schemeClr val="tx1">
                <a:lumMod val="95000"/>
                <a:lumOff val="5000"/>
              </a:schemeClr>
            </a:gs>
            <a:gs pos="100000">
              <a:srgbClr val="FFFFFF"/>
            </a:gs>
            <a:gs pos="100000">
              <a:schemeClr val="bg1">
                <a:lumMod val="75000"/>
              </a:schemeClr>
            </a:gs>
            <a:gs pos="100000">
              <a:schemeClr val="bg1">
                <a:lumMod val="75000"/>
              </a:schemeClr>
            </a:gs>
            <a:gs pos="100000">
              <a:srgbClr val="CFCFCF"/>
            </a:gs>
            <a:gs pos="100000">
              <a:schemeClr val="bg1">
                <a:lumMod val="85000"/>
              </a:schemeClr>
            </a:gs>
            <a:gs pos="100000">
              <a:srgbClr val="FFFFFF"/>
            </a:gs>
            <a:gs pos="100000">
              <a:srgbClr val="7F7F7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CB0C3C02-F4D0-48C7-8FAE-92D47080881C}" type="datetimeFigureOut">
              <a:rPr lang="en-US" smtClean="0">
                <a:effectLst/>
              </a:rPr>
              <a:t>10/7/2019</a:t>
            </a:fld>
            <a:endParaRPr lang="en-US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endParaRPr lang="en-US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F7FF7412-CC7C-471F-875D-F6162E7221C6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8019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3" r:id="rId4"/>
    <p:sldLayoutId id="2147483656" r:id="rId5"/>
    <p:sldLayoutId id="2147483657" r:id="rId6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>
          <a:effectLst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hyperlink" Target="mailto:nathan.Huff@phelps.com" TargetMode="External" /><Relationship Id="rId4" Type="http://schemas.openxmlformats.org/officeDocument/2006/relationships/hyperlink" Target="mailto:brandon.davis@phelps.com" TargetMode="Ex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9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0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3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4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5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6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7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8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11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6.jpeg" /><Relationship Id="rId4" Type="http://schemas.openxmlformats.org/officeDocument/2006/relationships/image" Target="../media/image7.jpeg" /><Relationship Id="rId5" Type="http://schemas.openxmlformats.org/officeDocument/2006/relationships/image" Target="../media/image8.jpeg" /><Relationship Id="rId6" Type="http://schemas.openxmlformats.org/officeDocument/2006/relationships/image" Target="../media/image9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0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8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30F85-017C-43BC-9CAB-643BFCC19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571249"/>
            <a:ext cx="7772400" cy="1500186"/>
          </a:xfrm>
          <a:effectLst/>
        </p:spPr>
        <p:txBody>
          <a:bodyPr>
            <a:normAutofit/>
          </a:bodyPr>
          <a:lstStyle/>
          <a:p>
            <a:r>
              <a:rPr lang="en-US">
                <a:effectLst/>
              </a:rPr>
              <a:t>THE Harvest is ripe, but the laborers are few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F454E-22F3-4299-8234-2CB7CD0FF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0" y="5082936"/>
            <a:ext cx="3886200" cy="1500187"/>
          </a:xfrm>
          <a:effectLst/>
        </p:spPr>
        <p:txBody>
          <a:bodyPr>
            <a:normAutofit/>
          </a:bodyPr>
          <a:lstStyle/>
          <a:p>
            <a:r>
              <a:rPr lang="en-US" b="1">
                <a:effectLst/>
              </a:rPr>
              <a:t>NATHAN HUFF</a:t>
            </a:r>
          </a:p>
          <a:p>
            <a:r>
              <a:rPr lang="en-US" b="1">
                <a:effectLst/>
                <a:hlinkClick r:id="rId3"/>
              </a:rPr>
              <a:t>nathan.huff@phelps.com</a:t>
            </a:r>
            <a:endParaRPr lang="en-US" b="1">
              <a:effectLst/>
            </a:endParaRPr>
          </a:p>
          <a:p>
            <a:r>
              <a:rPr lang="en-US" b="1">
                <a:effectLst/>
              </a:rPr>
              <a:t>(919) 789-5307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0894DC1-D3B7-4128-8E88-C3B5ABB54FB4}"/>
              </a:ext>
            </a:extLst>
          </p:cNvPr>
          <p:cNvSpPr txBox="1"/>
          <p:nvPr/>
        </p:nvSpPr>
        <p:spPr>
          <a:xfrm>
            <a:off x="990600" y="5094437"/>
            <a:ext cx="3886200" cy="1500187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effectLst/>
                <a:latin typeface="BenchNine" panose="02000503000000000000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effectLst/>
              </a:rPr>
              <a:t>BRANDON DAVIS</a:t>
            </a:r>
          </a:p>
          <a:p>
            <a:r>
              <a:rPr lang="en-US" b="1">
                <a:effectLst/>
                <a:hlinkClick r:id="rId4"/>
              </a:rPr>
              <a:t>brandon.davis@phelps.com</a:t>
            </a:r>
            <a:endParaRPr lang="en-US" b="1">
              <a:effectLst/>
            </a:endParaRPr>
          </a:p>
          <a:p>
            <a:r>
              <a:rPr lang="en-US" b="1">
                <a:effectLst/>
              </a:rPr>
              <a:t>(504) 566-1302</a:t>
            </a:r>
          </a:p>
        </p:txBody>
      </p:sp>
    </p:spTree>
    <p:extLst>
      <p:ext uri="{BB962C8B-B14F-4D97-AF65-F5344CB8AC3E}">
        <p14:creationId xmlns:p14="http://schemas.microsoft.com/office/powerpoint/2010/main" val="2510034042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948188-6955-457D-86EB-1D02E7F81061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fontScale="92500" lnSpcReduction="10000"/>
          </a:bodyPr>
          <a:lstStyle/>
          <a:p>
            <a:r>
              <a:rPr lang="en-US">
                <a:effectLst/>
              </a:rPr>
              <a:t>Same month, FLOC’s lawyer sends a “Sue and Settle” letter:</a:t>
            </a:r>
          </a:p>
          <a:p>
            <a:pPr marL="857250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900">
                <a:effectLst/>
              </a:rPr>
              <a:t>My clients are prepared to file suit in the U.S. District Court for the Eastern District of North Carolina on behalf of themselves and others similarly situated . . . However, before doing so, my clients are strongly interested in at least attempting to resolve the issues that they have raised in this letter without any litigation. . . .  </a:t>
            </a:r>
            <a:r>
              <a:rPr lang="en-US" sz="1900">
                <a:effectLst/>
                <a:highlight>
                  <a:srgbClr val="FFFF00"/>
                </a:highlight>
              </a:rPr>
              <a:t>As a part of that settlement, it is my understanding that my clients, as active members in the FLOC union movement, are willing to discuss making significant concessions . . . in exchange for . . . a written agreement by you and your company to enter into a collective bargaining agreement with FLOC . . . .</a:t>
            </a:r>
          </a:p>
          <a:p>
            <a:endParaRPr lang="en-US">
              <a:effectLst/>
            </a:endParaRPr>
          </a:p>
          <a:p>
            <a:pPr marL="0" indent="0">
              <a:buNone/>
            </a:pPr>
            <a:endParaRPr lang="en-US">
              <a:effectLst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496483-C05D-4DE2-AAC1-BF409D06BEF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 sz="3600" b="0">
                <a:effectLst/>
              </a:rPr>
              <a:t>Hypo: Dunbar Farms</a:t>
            </a:r>
          </a:p>
        </p:txBody>
      </p:sp>
    </p:spTree>
    <p:extLst>
      <p:ext uri="{BB962C8B-B14F-4D97-AF65-F5344CB8AC3E}">
        <p14:creationId xmlns:p14="http://schemas.microsoft.com/office/powerpoint/2010/main" val="4168128199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948188-6955-457D-86EB-1D02E7F81061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fontScale="92500" lnSpcReduction="10000"/>
          </a:bodyPr>
          <a:lstStyle/>
          <a:p>
            <a:r>
              <a:rPr lang="en-US" sz="2700">
                <a:effectLst/>
              </a:rPr>
              <a:t>When Dunbar Farms refuses collective bargaining:</a:t>
            </a:r>
          </a:p>
          <a:p>
            <a:pPr lvl="1"/>
            <a:r>
              <a:rPr lang="en-US" sz="2300">
                <a:effectLst/>
              </a:rPr>
              <a:t>Negative P.R. campaign</a:t>
            </a:r>
          </a:p>
          <a:p>
            <a:pPr lvl="1"/>
            <a:r>
              <a:rPr lang="en-US" sz="2300">
                <a:effectLst/>
              </a:rPr>
              <a:t>Pressuring Dunbar Farms’ largest customers</a:t>
            </a:r>
          </a:p>
          <a:p>
            <a:pPr lvl="1"/>
            <a:r>
              <a:rPr lang="en-US" sz="2300">
                <a:effectLst/>
              </a:rPr>
              <a:t>Federal court class action lawsuit </a:t>
            </a:r>
          </a:p>
          <a:p>
            <a:pPr lvl="1"/>
            <a:r>
              <a:rPr lang="en-US" sz="2300">
                <a:effectLst/>
              </a:rPr>
              <a:t>18 months of litigation </a:t>
            </a:r>
          </a:p>
          <a:p>
            <a:pPr lvl="1"/>
            <a:r>
              <a:rPr lang="en-US" sz="2300">
                <a:effectLst/>
              </a:rPr>
              <a:t>Legal fees in excess of $150k </a:t>
            </a:r>
          </a:p>
          <a:p>
            <a:pPr lvl="1"/>
            <a:r>
              <a:rPr lang="en-US" sz="2300">
                <a:effectLst/>
              </a:rPr>
              <a:t>settled at mediation for more than $100k</a:t>
            </a:r>
          </a:p>
          <a:p>
            <a:pPr lvl="1"/>
            <a:r>
              <a:rPr lang="en-US" sz="2300">
                <a:effectLst/>
              </a:rPr>
              <a:t>Collective Bargaining is not part of settlement </a:t>
            </a:r>
          </a:p>
          <a:p>
            <a:pPr lvl="1"/>
            <a:r>
              <a:rPr lang="en-US" sz="2300">
                <a:effectLst/>
              </a:rPr>
              <a:t>Case is finally dismissed in _______</a:t>
            </a:r>
          </a:p>
          <a:p>
            <a:pPr lvl="1"/>
            <a:r>
              <a:rPr lang="en-US" sz="2300" b="1">
                <a:effectLst/>
              </a:rPr>
              <a:t>But . . . </a:t>
            </a:r>
            <a:endParaRPr lang="en-US" b="1">
              <a:effectLst/>
            </a:endParaRPr>
          </a:p>
          <a:p>
            <a:pPr marL="0" indent="0">
              <a:buNone/>
            </a:pPr>
            <a:endParaRPr lang="en-US">
              <a:effectLst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496483-C05D-4DE2-AAC1-BF409D06BEF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 sz="3600" b="0">
                <a:effectLst/>
              </a:rPr>
              <a:t>Hypo: Dunbar Farms</a:t>
            </a:r>
          </a:p>
        </p:txBody>
      </p:sp>
    </p:spTree>
    <p:extLst>
      <p:ext uri="{BB962C8B-B14F-4D97-AF65-F5344CB8AC3E}">
        <p14:creationId xmlns:p14="http://schemas.microsoft.com/office/powerpoint/2010/main" val="120828477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948188-6955-457D-86EB-1D02E7F81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28799"/>
            <a:ext cx="8229600" cy="4191001"/>
          </a:xfrm>
          <a:effectLst/>
        </p:spPr>
        <p:txBody>
          <a:bodyPr>
            <a:normAutofit/>
          </a:bodyPr>
          <a:lstStyle/>
          <a:p>
            <a:r>
              <a:rPr lang="en-US" sz="2700">
                <a:effectLst/>
              </a:rPr>
              <a:t>Early 2018, new group of workers recruited by FLOC files new NC DOL complaint, FLOC’s lawyer sends another letter to Dunbar Farms, and another federal lawsuit is filed.</a:t>
            </a:r>
          </a:p>
          <a:p>
            <a:r>
              <a:rPr lang="en-US" sz="2700">
                <a:effectLst/>
              </a:rPr>
              <a:t>Dunbar Farms again refuses collective bargaining: litigation, fees, 6-figure settlement.</a:t>
            </a:r>
          </a:p>
          <a:p>
            <a:r>
              <a:rPr lang="en-US" sz="2700">
                <a:effectLst/>
              </a:rPr>
              <a:t>Process will repeat every 18 months until Dunbar Farms finally relents</a:t>
            </a:r>
          </a:p>
          <a:p>
            <a:r>
              <a:rPr lang="en-US" b="1">
                <a:effectLst/>
              </a:rPr>
              <a:t>How can we defend our farmers?</a:t>
            </a:r>
          </a:p>
          <a:p>
            <a:pPr marL="0" indent="0">
              <a:buNone/>
            </a:pPr>
            <a:endParaRPr lang="en-US">
              <a:effectLst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496483-C05D-4DE2-AAC1-BF409D06BEF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 sz="3600" b="0">
                <a:effectLst/>
              </a:rPr>
              <a:t>Hypo: Dunbar Farms</a:t>
            </a:r>
          </a:p>
        </p:txBody>
      </p:sp>
    </p:spTree>
    <p:extLst>
      <p:ext uri="{BB962C8B-B14F-4D97-AF65-F5344CB8AC3E}">
        <p14:creationId xmlns:p14="http://schemas.microsoft.com/office/powerpoint/2010/main" val="949826901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948188-6955-457D-86EB-1D02E7F81061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fontScale="92500" lnSpcReduction="20000"/>
          </a:bodyPr>
          <a:lstStyle/>
          <a:p>
            <a:r>
              <a:rPr lang="en-US">
                <a:effectLst/>
              </a:rPr>
              <a:t>Typical Causes of Action</a:t>
            </a:r>
          </a:p>
          <a:p>
            <a:pPr lvl="1"/>
            <a:r>
              <a:rPr lang="en-US">
                <a:effectLst/>
              </a:rPr>
              <a:t>Failure to Rehire = Retaliation</a:t>
            </a:r>
          </a:p>
          <a:p>
            <a:pPr lvl="1"/>
            <a:r>
              <a:rPr lang="en-US">
                <a:effectLst/>
              </a:rPr>
              <a:t>Wage and Hour</a:t>
            </a:r>
          </a:p>
          <a:p>
            <a:pPr lvl="1"/>
            <a:r>
              <a:rPr lang="en-US">
                <a:effectLst/>
              </a:rPr>
              <a:t>Right to Work</a:t>
            </a:r>
          </a:p>
          <a:p>
            <a:r>
              <a:rPr lang="en-US">
                <a:effectLst/>
              </a:rPr>
              <a:t>Relevant Features of the H-2A program:</a:t>
            </a:r>
          </a:p>
          <a:p>
            <a:pPr lvl="1"/>
            <a:r>
              <a:rPr lang="en-US">
                <a:effectLst/>
              </a:rPr>
              <a:t>Does not permit permanent employment</a:t>
            </a:r>
          </a:p>
          <a:p>
            <a:pPr lvl="1"/>
            <a:r>
              <a:rPr lang="en-US">
                <a:effectLst/>
              </a:rPr>
              <a:t>Employer and workers must start from scratch and re-apply each year</a:t>
            </a:r>
          </a:p>
          <a:p>
            <a:pPr lvl="1"/>
            <a:r>
              <a:rPr lang="en-US">
                <a:effectLst/>
              </a:rPr>
              <a:t>Government discretion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496483-C05D-4DE2-AAC1-BF409D06BEF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r>
              <a:rPr lang="en-US" sz="3600" b="0">
                <a:effectLst/>
              </a:rPr>
              <a:t>Legal Defenses Based in Immigration Law</a:t>
            </a:r>
          </a:p>
        </p:txBody>
      </p:sp>
    </p:spTree>
    <p:extLst>
      <p:ext uri="{BB962C8B-B14F-4D97-AF65-F5344CB8AC3E}">
        <p14:creationId xmlns:p14="http://schemas.microsoft.com/office/powerpoint/2010/main" val="331013802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948188-6955-457D-86EB-1D02E7F81061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fontScale="92500" lnSpcReduction="10000"/>
          </a:bodyPr>
          <a:lstStyle/>
          <a:p>
            <a:r>
              <a:rPr lang="en-US">
                <a:effectLst/>
              </a:rPr>
              <a:t>Article III Standing </a:t>
            </a:r>
          </a:p>
          <a:p>
            <a:pPr lvl="1"/>
            <a:r>
              <a:rPr lang="en-US">
                <a:effectLst/>
              </a:rPr>
              <a:t>“To establish injury in fact, appellants must show that they “suffered ‘an invasion of a legally protected interest’ that is ‘concrete and particularized’ and ‘actual or imminent, </a:t>
            </a:r>
            <a:r>
              <a:rPr lang="en-US">
                <a:effectLst/>
                <a:highlight>
                  <a:srgbClr val="FFFF00"/>
                </a:highlight>
              </a:rPr>
              <a:t>not conjectural or hypothetical</a:t>
            </a:r>
            <a:r>
              <a:rPr lang="en-US">
                <a:effectLst/>
              </a:rPr>
              <a:t>.’”</a:t>
            </a:r>
          </a:p>
          <a:p>
            <a:pPr lvl="1"/>
            <a:r>
              <a:rPr lang="en-US">
                <a:effectLst/>
              </a:rPr>
              <a:t>Can an H-2a worker establish standing to sue for failure to rehire in future seasons?  Is there a legally protected interest in future re-employment?</a:t>
            </a:r>
          </a:p>
          <a:p>
            <a:pPr lvl="1"/>
            <a:endParaRPr lang="en-US">
              <a:effectLst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496483-C05D-4DE2-AAC1-BF409D06BEF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r>
              <a:rPr lang="en-US" sz="3600" b="0">
                <a:effectLst/>
              </a:rPr>
              <a:t>Legal Defenses Based in Immigration Law</a:t>
            </a:r>
          </a:p>
        </p:txBody>
      </p:sp>
    </p:spTree>
    <p:extLst>
      <p:ext uri="{BB962C8B-B14F-4D97-AF65-F5344CB8AC3E}">
        <p14:creationId xmlns:p14="http://schemas.microsoft.com/office/powerpoint/2010/main" val="1916665812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948188-6955-457D-86EB-1D02E7F81061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>
                <a:effectLst/>
              </a:rPr>
              <a:t>Article III Standing </a:t>
            </a:r>
          </a:p>
          <a:p>
            <a:pPr lvl="1"/>
            <a:r>
              <a:rPr lang="en-US">
                <a:effectLst/>
              </a:rPr>
              <a:t>Plaintiff must show that alleged injury is likely to be redressed by favorable judicial decision.  </a:t>
            </a:r>
          </a:p>
          <a:p>
            <a:pPr lvl="1"/>
            <a:r>
              <a:rPr lang="en-US">
                <a:effectLst/>
              </a:rPr>
              <a:t>Is a failure to rehire an H-2a worker redressable by the court?</a:t>
            </a:r>
          </a:p>
          <a:p>
            <a:pPr lvl="1"/>
            <a:endParaRPr lang="en-US">
              <a:effectLst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496483-C05D-4DE2-AAC1-BF409D06BEF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r>
              <a:rPr lang="en-US" sz="3600" b="0">
                <a:effectLst/>
              </a:rPr>
              <a:t>Legal Defenses Based in Immigration Law</a:t>
            </a:r>
          </a:p>
        </p:txBody>
      </p:sp>
    </p:spTree>
    <p:extLst>
      <p:ext uri="{BB962C8B-B14F-4D97-AF65-F5344CB8AC3E}">
        <p14:creationId xmlns:p14="http://schemas.microsoft.com/office/powerpoint/2010/main" val="446077309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948188-6955-457D-86EB-1D02E7F81061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>
                <a:effectLst/>
              </a:rPr>
              <a:t>Retaliation Statutes – 12(b)(6)</a:t>
            </a:r>
          </a:p>
          <a:p>
            <a:pPr lvl="1"/>
            <a:r>
              <a:rPr lang="en-US">
                <a:effectLst/>
              </a:rPr>
              <a:t>NC: a plaintiff must show that it is qualified for employment</a:t>
            </a:r>
          </a:p>
          <a:p>
            <a:pPr lvl="1"/>
            <a:r>
              <a:rPr lang="en-US">
                <a:effectLst/>
              </a:rPr>
              <a:t>Can a plaintiff, as a matter of law, state a failure to rehire claim based on a year in which he did not apply for or receive an H-2a visa authorizing him to work in the U.S? </a:t>
            </a:r>
          </a:p>
          <a:p>
            <a:pPr lvl="1"/>
            <a:endParaRPr lang="en-US">
              <a:effectLst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496483-C05D-4DE2-AAC1-BF409D06BEF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r>
              <a:rPr lang="en-US" sz="3600" b="0">
                <a:effectLst/>
              </a:rPr>
              <a:t>Legal Defenses Based in Immigration Law</a:t>
            </a:r>
          </a:p>
        </p:txBody>
      </p:sp>
    </p:spTree>
    <p:extLst>
      <p:ext uri="{BB962C8B-B14F-4D97-AF65-F5344CB8AC3E}">
        <p14:creationId xmlns:p14="http://schemas.microsoft.com/office/powerpoint/2010/main" val="402189791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948188-6955-457D-86EB-1D02E7F81061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>
                <a:effectLst/>
              </a:rPr>
              <a:t>Retaliation Statutes – 12(b)(6)</a:t>
            </a:r>
          </a:p>
          <a:p>
            <a:pPr lvl="1"/>
            <a:r>
              <a:rPr lang="en-US">
                <a:effectLst/>
              </a:rPr>
              <a:t>Protected Activity</a:t>
            </a:r>
          </a:p>
          <a:p>
            <a:pPr lvl="1"/>
            <a:r>
              <a:rPr lang="en-US">
                <a:effectLst/>
              </a:rPr>
              <a:t>Adverse Employment Action</a:t>
            </a:r>
          </a:p>
          <a:p>
            <a:r>
              <a:rPr lang="en-US">
                <a:effectLst/>
              </a:rPr>
              <a:t>Blacklisting </a:t>
            </a:r>
          </a:p>
          <a:p>
            <a:pPr lvl="1"/>
            <a:endParaRPr lang="en-US">
              <a:effectLst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496483-C05D-4DE2-AAC1-BF409D06BEF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r>
              <a:rPr lang="en-US" sz="3600" b="0">
                <a:effectLst/>
              </a:rPr>
              <a:t>Legal Defenses Based in Immigration Law</a:t>
            </a:r>
          </a:p>
        </p:txBody>
      </p:sp>
    </p:spTree>
    <p:extLst>
      <p:ext uri="{BB962C8B-B14F-4D97-AF65-F5344CB8AC3E}">
        <p14:creationId xmlns:p14="http://schemas.microsoft.com/office/powerpoint/2010/main" val="2880658884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4C857A-5AE6-4891-81C7-565DEE4372D6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Pre-litigation: Strategies and Business Practices</a:t>
            </a:r>
          </a:p>
          <a:p>
            <a:endParaRPr lang="en-US">
              <a:effectLst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391C90-996A-4E3B-B659-686387F93C8E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r>
              <a:rPr lang="en-US" b="0">
                <a:effectLst/>
              </a:rPr>
              <a:t>What sHould Individual Farmers Do?</a:t>
            </a:r>
          </a:p>
        </p:txBody>
      </p:sp>
    </p:spTree>
    <p:extLst>
      <p:ext uri="{BB962C8B-B14F-4D97-AF65-F5344CB8AC3E}">
        <p14:creationId xmlns:p14="http://schemas.microsoft.com/office/powerpoint/2010/main" val="4019252033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EAF594-E7B3-4F3F-BADE-D07434E22BED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Role of AALA</a:t>
            </a:r>
          </a:p>
          <a:p>
            <a:r>
              <a:rPr lang="en-US">
                <a:effectLst/>
              </a:rPr>
              <a:t>Chambers of Commerce</a:t>
            </a:r>
          </a:p>
          <a:p>
            <a:r>
              <a:rPr lang="en-US">
                <a:effectLst/>
              </a:rPr>
              <a:t>Farm Bureaus</a:t>
            </a:r>
          </a:p>
          <a:p>
            <a:r>
              <a:rPr lang="en-US">
                <a:effectLst/>
              </a:rPr>
              <a:t>Legislative Action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F4BC08-023E-47DB-9AB0-BE2A5EC419B7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 sz="3600" b="0">
                <a:effectLst/>
              </a:rPr>
              <a:t>What can the Ag industry do?</a:t>
            </a:r>
          </a:p>
        </p:txBody>
      </p:sp>
    </p:spTree>
    <p:extLst>
      <p:ext uri="{BB962C8B-B14F-4D97-AF65-F5344CB8AC3E}">
        <p14:creationId xmlns:p14="http://schemas.microsoft.com/office/powerpoint/2010/main" val="225381881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8B9212-CC79-4A0E-B4BC-D6A56A308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0">
                <a:effectLst/>
                <a:ea typeface="+mj-ea"/>
              </a:rPr>
              <a:t>Roadmap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A3D18B-4818-46EF-87AE-76F03CEB5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8800"/>
            <a:ext cx="7677150" cy="4114800"/>
          </a:xfrm>
          <a:effectLst/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>
                <a:effectLst/>
                <a:ea typeface="+mn-ea"/>
              </a:rPr>
              <a:t>The Labor Challenge for Agribusinesses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>
                <a:effectLst/>
                <a:ea typeface="+mn-ea"/>
              </a:rPr>
              <a:t>Foreign Labor: Filling the Gap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>
                <a:effectLst/>
                <a:ea typeface="+mn-ea"/>
              </a:rPr>
              <a:t>Regulatory Enforcement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>
                <a:effectLst/>
                <a:ea typeface="+mn-ea"/>
              </a:rPr>
              <a:t>Case Study: North Carolina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>
                <a:effectLst/>
                <a:ea typeface="+mn-ea"/>
              </a:rPr>
              <a:t>Defense Strategies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>
                <a:effectLst/>
                <a:ea typeface="+mn-ea"/>
              </a:rPr>
              <a:t>The Future</a:t>
            </a:r>
          </a:p>
        </p:txBody>
      </p:sp>
    </p:spTree>
    <p:extLst>
      <p:ext uri="{BB962C8B-B14F-4D97-AF65-F5344CB8AC3E}">
        <p14:creationId xmlns:p14="http://schemas.microsoft.com/office/powerpoint/2010/main" val="2929104224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BBBB2D-3D39-44E5-9B89-64E81C84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effectLst/>
        </p:spPr>
        <p:txBody>
          <a:bodyPr>
            <a:normAutofit/>
          </a:bodyPr>
          <a:lstStyle/>
          <a:p>
            <a:r>
              <a:rPr lang="en-US" b="0">
                <a:effectLst/>
              </a:rPr>
              <a:t>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E037E9-1345-44CD-9E7F-F12A88B7C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19400" y="1828800"/>
            <a:ext cx="3124200" cy="31242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5663147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8B9212-CC79-4A0E-B4BC-D6A56A308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0">
                <a:effectLst/>
                <a:ea typeface="+mj-ea"/>
              </a:rPr>
              <a:t>Why does this matter?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A3D18B-4818-46EF-87AE-76F03CEB5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8800"/>
            <a:ext cx="7677150" cy="4114800"/>
          </a:xfrm>
          <a:effectLst/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>
                <a:effectLst/>
                <a:ea typeface="+mn-ea"/>
              </a:rPr>
              <a:t>Reliable Labor is Essential to Harvest and Set Crops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>
                <a:effectLst/>
                <a:ea typeface="+mn-ea"/>
              </a:rPr>
              <a:t>Problem: Ag Labor Shortage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2000">
                <a:effectLst/>
                <a:ea typeface="+mn-ea"/>
              </a:rPr>
              <a:t>Rising Productivity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2000">
                <a:effectLst/>
                <a:ea typeface="+mn-ea"/>
              </a:rPr>
              <a:t>Increase Competition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2000">
                <a:effectLst/>
                <a:ea typeface="+mn-ea"/>
              </a:rPr>
              <a:t>Regulatory Uncertainty</a:t>
            </a:r>
          </a:p>
          <a:p>
            <a:pPr marL="857250" lvl="1" indent="-457200">
              <a:lnSpc>
                <a:spcPct val="90000"/>
              </a:lnSpc>
              <a:buFont typeface="+mj-lt"/>
              <a:buAutoNum type="arabicPeriod"/>
            </a:pPr>
            <a:endParaRPr lang="en-US" sz="2000">
              <a:effectLst/>
              <a:ea typeface="+mn-ea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800">
              <a:effectLst/>
              <a:ea typeface="+mn-ea"/>
            </a:endParaRPr>
          </a:p>
          <a:p>
            <a:pPr marL="914400" lvl="2">
              <a:lnSpc>
                <a:spcPct val="90000"/>
              </a:lnSpc>
            </a:pPr>
            <a:endParaRPr lang="en-US" sz="1600">
              <a:effectLst/>
              <a:latin typeface="+mn-lt"/>
              <a:ea typeface="+mn-ea"/>
              <a:cs typeface="+mn-cs"/>
            </a:endParaRPr>
          </a:p>
          <a:p>
            <a:pPr marL="0" indent="-228600">
              <a:lnSpc>
                <a:spcPct val="90000"/>
              </a:lnSpc>
            </a:pPr>
            <a:endParaRPr lang="en-US" sz="1200"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45424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F278468-8116-490E-9B73-CF5C54705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1851660"/>
            <a:ext cx="8229600" cy="3840479"/>
          </a:xfrm>
          <a:prstGeom prst="rect">
            <a:avLst/>
          </a:prstGeom>
          <a:effectLst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5C5730D-D252-4B83-8E79-0FAC6D6AA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  <a:effectLst/>
        </p:spPr>
        <p:txBody>
          <a:bodyPr>
            <a:normAutofit fontScale="90000"/>
          </a:bodyPr>
          <a:lstStyle/>
          <a:p>
            <a:r>
              <a:rPr lang="en-US" b="0">
                <a:effectLst/>
              </a:rPr>
              <a:t>Filling the gap with</a:t>
            </a:r>
            <a:br>
              <a:rPr lang="en-US" b="0">
                <a:effectLst/>
              </a:rPr>
            </a:br>
            <a:r>
              <a:rPr lang="en-US" b="0">
                <a:effectLst/>
              </a:rPr>
              <a:t> H-2A LABOR </a:t>
            </a:r>
          </a:p>
        </p:txBody>
      </p:sp>
    </p:spTree>
    <p:extLst>
      <p:ext uri="{BB962C8B-B14F-4D97-AF65-F5344CB8AC3E}">
        <p14:creationId xmlns:p14="http://schemas.microsoft.com/office/powerpoint/2010/main" val="2951669266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231959"/>
            <a:ext cx="9144000" cy="865505"/>
          </a:xfrm>
          <a:prstGeom prst="rect">
            <a:avLst/>
          </a:prstGeom>
          <a:effectLst/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441325" y="1453833"/>
            <a:ext cx="683260" cy="691515"/>
          </a:xfrm>
          <a:prstGeom prst="rect">
            <a:avLst/>
          </a:prstGeom>
          <a:effectLst/>
        </p:spPr>
      </p:pic>
      <p:pic>
        <p:nvPicPr>
          <p:cNvPr id="12" name="Pictur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389890" y="2202181"/>
            <a:ext cx="734695" cy="741045"/>
          </a:xfrm>
          <a:prstGeom prst="rect">
            <a:avLst/>
          </a:prstGeom>
          <a:effectLst/>
        </p:spPr>
      </p:pic>
      <p:pic>
        <p:nvPicPr>
          <p:cNvPr id="15" name="Picture 14"/>
          <p:cNvPicPr/>
          <p:nvPr/>
        </p:nvPicPr>
        <p:blipFill>
          <a:blip r:embed="rId6"/>
          <a:stretch>
            <a:fillRect/>
          </a:stretch>
        </p:blipFill>
        <p:spPr>
          <a:xfrm>
            <a:off x="386715" y="3244214"/>
            <a:ext cx="737870" cy="75311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88E5E5-8A8C-4EE4-9345-579443520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85057"/>
            <a:ext cx="8229600" cy="1143000"/>
          </a:xfrm>
          <a:effectLst/>
        </p:spPr>
        <p:txBody>
          <a:bodyPr/>
          <a:lstStyle/>
          <a:p>
            <a:r>
              <a:rPr lang="en-US" b="0">
                <a:effectLst/>
              </a:rPr>
              <a:t>H-2a Process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4294967295"/>
          </p:nvPr>
        </p:nvSpPr>
        <p:spPr>
          <a:xfrm>
            <a:off x="1514475" y="1616983"/>
            <a:ext cx="7629525" cy="4402817"/>
          </a:xfrm>
          <a:prstGeom prst="rect">
            <a:avLst/>
          </a:prstGeom>
          <a:noFill/>
          <a:ln w="0" cmpd="sng">
            <a:noFill/>
            <a:prstDash val="solid"/>
          </a:ln>
          <a:effectLst/>
        </p:spPr>
        <p:txBody>
          <a:bodyPr vert="horz" lIns="0" tIns="0" rIns="0" bIns="0" anchor="t">
            <a:normAutofit/>
          </a:bodyPr>
          <a:lstStyle/>
          <a:p>
            <a:pPr marR="0" algn="l">
              <a:lnSpc>
                <a:spcPts val="2200"/>
              </a:lnSpc>
              <a:spcAft>
                <a:spcPct val="0"/>
              </a:spcAft>
              <a:buFont typeface="+mj-lt"/>
              <a:buAutoNum type="arabicPeriod"/>
            </a:pPr>
            <a:r>
              <a:rPr lang="en-US" sz="1800" spc="0">
                <a:solidFill>
                  <a:srgbClr val="000000"/>
                </a:solidFill>
                <a:effectLst/>
                <a:latin typeface="Arial" panose="02020603050405020304" pitchFamily="2"/>
              </a:rPr>
              <a:t>Obtain a labor certification from the</a:t>
            </a:r>
            <a:r>
              <a:rPr lang="en-US" sz="1800" b="1" spc="0">
                <a:solidFill>
                  <a:srgbClr val="020266"/>
                </a:solidFill>
                <a:effectLst/>
                <a:latin typeface="Arial" panose="02020603050405020304" pitchFamily="2"/>
              </a:rPr>
              <a:t> Department of Labor </a:t>
            </a:r>
            <a:r>
              <a:rPr lang="en-US" sz="1800" spc="-10">
                <a:solidFill>
                  <a:srgbClr val="000000"/>
                </a:solidFill>
                <a:effectLst/>
                <a:latin typeface="Arial" panose="02020603050405020304" pitchFamily="2"/>
              </a:rPr>
              <a:t> </a:t>
            </a:r>
          </a:p>
          <a:p>
            <a:pPr marR="228600" algn="l">
              <a:lnSpc>
                <a:spcPts val="2400"/>
              </a:lnSpc>
              <a:spcBef>
                <a:spcPts val="223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800" spc="0">
                <a:solidFill>
                  <a:srgbClr val="000000"/>
                </a:solidFill>
                <a:effectLst/>
                <a:latin typeface="Arial" panose="02020603050405020304" pitchFamily="2"/>
              </a:rPr>
              <a:t>Obtain an approved petition from the</a:t>
            </a:r>
            <a:r>
              <a:rPr lang="en-US" sz="1800" b="1" spc="0">
                <a:solidFill>
                  <a:srgbClr val="020266"/>
                </a:solidFill>
                <a:effectLst/>
                <a:latin typeface="Arial" panose="02020603050405020304" pitchFamily="2"/>
              </a:rPr>
              <a:t> DHS United States Citizenship and Immigration Service</a:t>
            </a:r>
            <a:r>
              <a:rPr lang="en-US" sz="1800" spc="0">
                <a:solidFill>
                  <a:srgbClr val="000000"/>
                </a:solidFill>
                <a:effectLst/>
                <a:latin typeface="Arial" panose="02020603050405020304" pitchFamily="2"/>
              </a:rPr>
              <a:t> for a specific number of workers under H-2A visa classification </a:t>
            </a:r>
          </a:p>
          <a:p>
            <a:pPr marR="182880" algn="l">
              <a:lnSpc>
                <a:spcPts val="2400"/>
              </a:lnSpc>
              <a:spcBef>
                <a:spcPts val="252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800" u="sng" spc="0">
                <a:solidFill>
                  <a:srgbClr val="000000"/>
                </a:solidFill>
                <a:effectLst/>
                <a:latin typeface="Arial" panose="02020603050405020304" pitchFamily="2"/>
              </a:rPr>
              <a:t>Workers</a:t>
            </a:r>
            <a:r>
              <a:rPr lang="en-US" sz="1800" spc="0">
                <a:solidFill>
                  <a:srgbClr val="000000"/>
                </a:solidFill>
                <a:effectLst/>
                <a:latin typeface="Arial" panose="02020603050405020304" pitchFamily="2"/>
              </a:rPr>
              <a:t> apply with one of the</a:t>
            </a:r>
            <a:r>
              <a:rPr lang="en-US" sz="1800" b="1" spc="0">
                <a:solidFill>
                  <a:srgbClr val="020266"/>
                </a:solidFill>
                <a:effectLst/>
                <a:latin typeface="Arial" panose="02020603050405020304" pitchFamily="2"/>
              </a:rPr>
              <a:t> Department of State</a:t>
            </a:r>
            <a:r>
              <a:rPr lang="en-US" sz="1800" spc="0">
                <a:solidFill>
                  <a:srgbClr val="000000"/>
                </a:solidFill>
                <a:effectLst/>
                <a:latin typeface="Arial" panose="02020603050405020304" pitchFamily="2"/>
              </a:rPr>
              <a:t> visa-issuing consulates abroad for an H-2A visa </a:t>
            </a:r>
          </a:p>
          <a:p>
            <a:pPr marR="0" algn="l">
              <a:lnSpc>
                <a:spcPts val="2400"/>
              </a:lnSpc>
              <a:spcBef>
                <a:spcPts val="2185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800" spc="0">
                <a:solidFill>
                  <a:srgbClr val="000000"/>
                </a:solidFill>
                <a:effectLst/>
                <a:latin typeface="Arial" panose="02020603050405020304" pitchFamily="2"/>
              </a:rPr>
              <a:t>Workers arrive at a port of entry where</a:t>
            </a:r>
            <a:r>
              <a:rPr lang="en-US" sz="1800" b="1" spc="0">
                <a:solidFill>
                  <a:srgbClr val="020266"/>
                </a:solidFill>
                <a:effectLst/>
                <a:latin typeface="Arial" panose="02020603050405020304" pitchFamily="2"/>
              </a:rPr>
              <a:t> DHS’s Customs and Border Protection </a:t>
            </a:r>
            <a:r>
              <a:rPr lang="en-US" sz="1800" spc="0">
                <a:solidFill>
                  <a:srgbClr val="000000"/>
                </a:solidFill>
                <a:effectLst/>
                <a:latin typeface="Arial" panose="02020603050405020304" pitchFamily="2"/>
              </a:rPr>
              <a:t>officers verify eligibility for admission and length of stay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4294967295"/>
          </p:nvPr>
        </p:nvSpPr>
        <p:spPr>
          <a:xfrm>
            <a:off x="0" y="6516688"/>
            <a:ext cx="9144000" cy="176212"/>
          </a:xfrm>
          <a:prstGeom prst="rect">
            <a:avLst/>
          </a:prstGeom>
          <a:noFill/>
          <a:ln w="0" cmpd="sng">
            <a:noFill/>
            <a:prstDash val="solid"/>
          </a:ln>
          <a:effectLst/>
        </p:spPr>
        <p:txBody>
          <a:bodyPr vert="horz" lIns="0" tIns="0" rIns="0" bIns="0" anchor="t">
            <a:normAutofit fontScale="25000" lnSpcReduction="20000"/>
          </a:bodyPr>
          <a:lstStyle/>
          <a:p>
            <a:pPr marL="228600" algn="l">
              <a:lnSpc>
                <a:spcPts val="1200"/>
              </a:lnSpc>
              <a:spcAft>
                <a:spcPts val="150"/>
              </a:spcAft>
              <a:tabLst>
                <a:tab pos="8778240"/>
              </a:tabLst>
            </a:pPr>
            <a:r>
              <a:rPr lang="en-US" sz="1000" i="1">
                <a:solidFill>
                  <a:srgbClr val="000000"/>
                </a:solidFill>
                <a:effectLst/>
                <a:latin typeface="Verdana" panose="02020603050405020304" pitchFamily="2"/>
              </a:rPr>
              <a:t>PHELPS DUNBAR, LLP</a:t>
            </a:r>
            <a:endParaRPr lang="en-US" sz="1050" i="1" spc="0">
              <a:solidFill>
                <a:srgbClr val="000000"/>
              </a:solidFill>
              <a:effectLst/>
              <a:latin typeface="Verdana" panose="02020603050405020304" pitchFamily="2"/>
            </a:endParaRPr>
          </a:p>
          <a:p>
            <a:pPr marL="228600" marR="0" indent="0" algn="l">
              <a:lnSpc>
                <a:spcPts val="1200"/>
              </a:lnSpc>
              <a:spcAft>
                <a:spcPts val="150"/>
              </a:spcAft>
              <a:tabLst>
                <a:tab pos="8778240"/>
              </a:tabLst>
            </a:pPr>
            <a:endParaRPr lang="en-US" sz="1000" i="1" spc="0">
              <a:solidFill>
                <a:srgbClr val="000000"/>
              </a:solidFill>
              <a:effectLst/>
              <a:latin typeface="Verdana" panose="02020603050405020304" pitchFamily="2"/>
            </a:endParaRP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8B9212-CC79-4A0E-B4BC-D6A56A308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0">
                <a:effectLst/>
                <a:ea typeface="+mj-ea"/>
              </a:rPr>
              <a:t>Department of Labor Enforcement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A3D18B-4818-46EF-87AE-76F03CEB5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8800"/>
            <a:ext cx="7677150" cy="4114800"/>
          </a:xfrm>
          <a:effectLst/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>
                <a:effectLst/>
                <a:ea typeface="+mn-ea"/>
              </a:rPr>
              <a:t>Fair Labor Standards Act (FLSA), Migrant and Seasonal Agricultural Worker Protection Act (AWPA), H-2a Regulations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>
                <a:effectLst/>
                <a:ea typeface="+mn-ea"/>
              </a:rPr>
              <a:t>Risks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2000">
                <a:effectLst/>
                <a:ea typeface="+mn-ea"/>
              </a:rPr>
              <a:t>Back Wages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2000">
                <a:effectLst/>
                <a:ea typeface="+mn-ea"/>
              </a:rPr>
              <a:t>Civil Money Penalties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2000">
                <a:effectLst/>
                <a:ea typeface="+mn-ea"/>
              </a:rPr>
              <a:t>Debarment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2000">
                <a:effectLst/>
                <a:ea typeface="+mn-ea"/>
              </a:rPr>
              <a:t>Criminal prosecution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>
                <a:effectLst/>
                <a:ea typeface="+mn-ea"/>
              </a:rPr>
              <a:t>Department of Labor Audit Examinations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>
              <a:effectLst/>
              <a:ea typeface="+mn-e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b="1">
                <a:effectLst/>
                <a:ea typeface="+mn-ea"/>
              </a:rPr>
              <a:t>But these are not the only risks for Growers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>
              <a:effectLst/>
              <a:ea typeface="+mn-ea"/>
            </a:endParaRPr>
          </a:p>
          <a:p>
            <a:pPr marL="914400" lvl="2">
              <a:lnSpc>
                <a:spcPct val="90000"/>
              </a:lnSpc>
            </a:pPr>
            <a:endParaRPr lang="en-US">
              <a:effectLst/>
              <a:latin typeface="+mn-lt"/>
              <a:ea typeface="+mn-ea"/>
              <a:cs typeface="+mn-cs"/>
            </a:endParaRPr>
          </a:p>
          <a:p>
            <a:pPr marL="0" indent="-228600">
              <a:lnSpc>
                <a:spcPct val="90000"/>
              </a:lnSpc>
            </a:pPr>
            <a:endParaRPr lang="en-US" sz="2400"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700009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8E786B-AED5-4F0E-B23B-8A56D12CA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effectLst/>
                <a:latin typeface="+mj-lt"/>
                <a:ea typeface="+mj-ea"/>
                <a:cs typeface="+mj-cs"/>
              </a:rPr>
              <a:t>Ag Labor Unions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67D7BF-D906-4D69-A6BE-844FE00D03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313" r="29777" b="1"/>
          <a:stretch>
            <a:fillRect/>
          </a:stretch>
        </p:blipFill>
        <p:spPr>
          <a:xfrm>
            <a:off x="20" y="10"/>
            <a:ext cx="9143980" cy="3710603"/>
          </a:xfrm>
          <a:custGeom>
            <a:gdLst>
              <a:gd name="connsiteX0" fmla="*/ 0 w 12192000"/>
              <a:gd name="connsiteY0" fmla="*/ 0 h 3692092"/>
              <a:gd name="connsiteX1" fmla="*/ 12192000 w 12192000"/>
              <a:gd name="connsiteY1" fmla="*/ 0 h 3692092"/>
              <a:gd name="connsiteX2" fmla="*/ 12192000 w 12192000"/>
              <a:gd name="connsiteY2" fmla="*/ 3504824 h 3692092"/>
              <a:gd name="connsiteX3" fmla="*/ 12024691 w 12192000"/>
              <a:gd name="connsiteY3" fmla="*/ 3517794 h 3692092"/>
              <a:gd name="connsiteX4" fmla="*/ 160485 w 12192000"/>
              <a:gd name="connsiteY4" fmla="*/ 3663863 h 3692092"/>
              <a:gd name="connsiteX5" fmla="*/ 0 w 12192000"/>
              <a:gd name="connsiteY5" fmla="*/ 3692092 h 369209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692091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effectLst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D22558-4E70-4B2C-9240-9E97127D8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986" y="3752851"/>
            <a:ext cx="5614060" cy="2114550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114300" indent="0" algn="ctr">
              <a:lnSpc>
                <a:spcPct val="90000"/>
              </a:lnSpc>
              <a:buNone/>
            </a:pPr>
            <a:r>
              <a:rPr lang="en-US" sz="2800" b="1">
                <a:effectLst/>
                <a:latin typeface="+mn-lt"/>
                <a:ea typeface="+mn-ea"/>
                <a:cs typeface="+mn-cs"/>
              </a:rPr>
              <a:t>North Carolina Case Study</a:t>
            </a:r>
          </a:p>
        </p:txBody>
      </p:sp>
    </p:spTree>
    <p:extLst>
      <p:ext uri="{BB962C8B-B14F-4D97-AF65-F5344CB8AC3E}">
        <p14:creationId xmlns:p14="http://schemas.microsoft.com/office/powerpoint/2010/main" val="65142076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948188-6955-457D-86EB-1D02E7F81061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fontScale="92500" lnSpcReduction="20000"/>
          </a:bodyPr>
          <a:lstStyle/>
          <a:p>
            <a:r>
              <a:rPr lang="en-US">
                <a:effectLst/>
              </a:rPr>
              <a:t>Farm Labor Organizing Committee (FLOC) and the North Carolina Growers Association (NCGA)</a:t>
            </a:r>
          </a:p>
          <a:p>
            <a:r>
              <a:rPr lang="en-US">
                <a:effectLst/>
              </a:rPr>
              <a:t>2004: First Collective Bargaining Agreement in the Nation to cover H-2a workers.  8,500 H-2a workers now in collective bargaining agreements.</a:t>
            </a:r>
          </a:p>
          <a:p>
            <a:r>
              <a:rPr lang="en-US">
                <a:effectLst/>
              </a:rPr>
              <a:t>But some growers preferred to negotiated directly with their workers. </a:t>
            </a:r>
          </a:p>
          <a:p>
            <a:pPr marL="0" indent="0">
              <a:buNone/>
            </a:pPr>
            <a:endParaRPr lang="en-US">
              <a:effectLst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496483-C05D-4DE2-AAC1-BF409D06BEF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 sz="3600" b="0">
                <a:effectLst/>
              </a:rPr>
              <a:t>NC Ag Unions: Background</a:t>
            </a:r>
          </a:p>
        </p:txBody>
      </p:sp>
    </p:spTree>
    <p:extLst>
      <p:ext uri="{BB962C8B-B14F-4D97-AF65-F5344CB8AC3E}">
        <p14:creationId xmlns:p14="http://schemas.microsoft.com/office/powerpoint/2010/main" val="1230230576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948188-6955-457D-86EB-1D02E7F81061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fontScale="77500" lnSpcReduction="20000"/>
          </a:bodyPr>
          <a:lstStyle/>
          <a:p>
            <a:r>
              <a:rPr lang="en-US">
                <a:effectLst/>
              </a:rPr>
              <a:t>Since 1990, using 100 H-2a workers. Uses NCGA to secure workers.   </a:t>
            </a:r>
          </a:p>
          <a:p>
            <a:r>
              <a:rPr lang="en-US">
                <a:effectLst/>
              </a:rPr>
              <a:t>2004: NCGA agrees to collective bargaining. All growers that use NCGA now have union contracts with FLOC.  </a:t>
            </a:r>
          </a:p>
          <a:p>
            <a:r>
              <a:rPr lang="en-US">
                <a:effectLst/>
              </a:rPr>
              <a:t>2015: Dunbar Farms leaves NCGA.  No longer in collective bargaining. </a:t>
            </a:r>
          </a:p>
          <a:p>
            <a:r>
              <a:rPr lang="en-US">
                <a:effectLst/>
              </a:rPr>
              <a:t>During 2015 season FLOC enters labor camps to recruit workers.  </a:t>
            </a:r>
          </a:p>
          <a:p>
            <a:r>
              <a:rPr lang="en-US">
                <a:effectLst/>
              </a:rPr>
              <a:t>December 2015, 7 workers recruited by FLOC file NC DOL Complaints (a pre-requisite to filing suit).</a:t>
            </a:r>
          </a:p>
          <a:p>
            <a:pPr marL="0" indent="0">
              <a:buNone/>
            </a:pPr>
            <a:endParaRPr lang="en-US">
              <a:effectLst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496483-C05D-4DE2-AAC1-BF409D06BEF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 sz="3600" b="0">
                <a:effectLst/>
              </a:rPr>
              <a:t>Hypo: Dunbar Farms</a:t>
            </a:r>
          </a:p>
        </p:txBody>
      </p:sp>
    </p:spTree>
    <p:extLst>
      <p:ext uri="{BB962C8B-B14F-4D97-AF65-F5344CB8AC3E}">
        <p14:creationId xmlns:p14="http://schemas.microsoft.com/office/powerpoint/2010/main" val="1661804061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5.05.16"/>
  <p:tag name="AS_TITLE" val="Aspose.Slides for .NET 4.0 Client Profile"/>
  <p:tag name="AS_VERSION" val="15.5.0.0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extrusionClr>
              <a:prstClr val="black"/>
            </a:extrusionClr>
            <a:contourClr>
              <a:prstClr val="black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>
  <Template/>
  <Manager/>
  <Company/>
  <PresentationFormat>On-screen Show (4:3)</PresentationFormat>
  <SharedDoc>0</SharedDoc>
  <Application>Microsoft Office PowerPoint</Application>
  <AppVersion>14.0000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dcterms:created xsi:type="dcterms:W3CDTF">2019-10-11T13:26:17Z</dcterms:created>
  <dcterms:modified xsi:type="dcterms:W3CDTF">2019-10-11T13:26:17Z</dcterms:modified>
</cp:coreProperties>
</file>