
<file path=[Content_Types].xml><?xml version="1.0" encoding="utf-8"?>
<Types xmlns="http://schemas.openxmlformats.org/package/2006/content-types"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handoutMasters/handoutMaster1.xml" ContentType="application/vnd.openxmlformats-officedocument.presentationml.handoutMaster+xml"/>
  <Override PartName="/ppt/theme/theme3.xml" ContentType="application/vnd.openxmlformats-officedocument.theme+xml"/>
  <Override PartName="/docProps/custom.xml" ContentType="application/vnd.openxmlformats-officedocument.custom-properties+xml"/>
  <Override PartName="/docProps/app.xml" ContentType="application/vnd.openxmlformats-officedocument.extended-properties+xml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</Types>
</file>

<file path=_rels/.rels>&#65279;<?xml version="1.0" encoding="UTF-8" standalone="yes"?>
<Relationships xmlns="http://schemas.openxmlformats.org/package/2006/relationships">
  <Relationship Id="rId3" Type="http://schemas.openxmlformats.org/package/2006/relationships/metadata/core-properties" Target="docProps/core.xml" />
  <Relationship Id="rId2" Type="http://schemas.openxmlformats.org/package/2006/relationships/metadata/thumbnail" Target="docProps/thumbnail.jpeg" />
  <Relationship Id="rId1" Type="http://schemas.openxmlformats.org/officeDocument/2006/relationships/officeDocument" Target="ppt/presentation.xml" />
  <Relationship Id="rId5" Type="http://schemas.openxmlformats.org/officeDocument/2006/relationships/custom-properties" Target="docProps/custom.xml" />
  <Relationship Id="rId4" Type="http://schemas.openxmlformats.org/officeDocument/2006/relationships/extended-properties" Target="docProps/app.xml" />
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73" r:id="rId2"/>
    <p:sldId id="281" r:id="rId3"/>
    <p:sldId id="284" r:id="rId4"/>
    <p:sldId id="266" r:id="rId5"/>
    <p:sldId id="287" r:id="rId6"/>
    <p:sldId id="274" r:id="rId7"/>
    <p:sldId id="275" r:id="rId8"/>
    <p:sldId id="276" r:id="rId9"/>
    <p:sldId id="277" r:id="rId10"/>
    <p:sldId id="278" r:id="rId11"/>
    <p:sldId id="282" r:id="rId12"/>
    <p:sldId id="279" r:id="rId13"/>
    <p:sldId id="283" r:id="rId14"/>
    <p:sldId id="285" r:id="rId15"/>
    <p:sldId id="286" r:id="rId16"/>
    <p:sldId id="280" r:id="rId17"/>
  </p:sldIdLst>
  <p:sldSz cx="12192000" cy="6858000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4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18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&#65279;<?xml version="1.0" encoding="UTF-8" standalone="yes"?>
<Relationships xmlns="http://schemas.openxmlformats.org/package/2006/relationships">
  <Relationship Id="rId2" Type="http://schemas.openxmlformats.org/officeDocument/2006/relationships/slide" Target="slides/slide1.xml" />
  <Relationship Id="rId3" Type="http://schemas.openxmlformats.org/officeDocument/2006/relationships/slide" Target="slides/slide2.xml" />
  <Relationship Id="rId4" Type="http://schemas.openxmlformats.org/officeDocument/2006/relationships/slide" Target="slides/slide3.xml" />
  <Relationship Id="rId5" Type="http://schemas.openxmlformats.org/officeDocument/2006/relationships/slide" Target="slides/slide4.xml" />
  <Relationship Id="rId6" Type="http://schemas.openxmlformats.org/officeDocument/2006/relationships/slide" Target="slides/slide5.xml" />
  <Relationship Id="rId7" Type="http://schemas.openxmlformats.org/officeDocument/2006/relationships/slide" Target="slides/slide6.xml" />
  <Relationship Id="rId8" Type="http://schemas.openxmlformats.org/officeDocument/2006/relationships/slide" Target="slides/slide7.xml" />
  <Relationship Id="rId9" Type="http://schemas.openxmlformats.org/officeDocument/2006/relationships/slide" Target="slides/slide8.xml" />
  <Relationship Id="rId10" Type="http://schemas.openxmlformats.org/officeDocument/2006/relationships/slide" Target="slides/slide9.xml" />
  <Relationship Id="rId11" Type="http://schemas.openxmlformats.org/officeDocument/2006/relationships/slide" Target="slides/slide10.xml" />
  <Relationship Id="rId12" Type="http://schemas.openxmlformats.org/officeDocument/2006/relationships/slide" Target="slides/slide11.xml" />
  <Relationship Id="rId13" Type="http://schemas.openxmlformats.org/officeDocument/2006/relationships/slide" Target="slides/slide12.xml" />
  <Relationship Id="rId14" Type="http://schemas.openxmlformats.org/officeDocument/2006/relationships/slide" Target="slides/slide13.xml" />
  <Relationship Id="rId15" Type="http://schemas.openxmlformats.org/officeDocument/2006/relationships/slide" Target="slides/slide14.xml" />
  <Relationship Id="rId16" Type="http://schemas.openxmlformats.org/officeDocument/2006/relationships/slide" Target="slides/slide15.xml" />
  <Relationship Id="rId17" Type="http://schemas.openxmlformats.org/officeDocument/2006/relationships/slide" Target="slides/slide16.xml" />
  <Relationship Id="rId18" Type="http://schemas.openxmlformats.org/officeDocument/2006/relationships/notesMaster" Target="notesMasters/notesMaster1.xml" />
  <Relationship Id="rId21" Type="http://schemas.openxmlformats.org/officeDocument/2006/relationships/viewProps" Target="viewProps.xml" />
  <Relationship Id="rId20" Type="http://schemas.openxmlformats.org/officeDocument/2006/relationships/presProps" Target="presProps.xml" />
  <Relationship Id="rId1" Type="http://schemas.openxmlformats.org/officeDocument/2006/relationships/slideMaster" Target="slideMasters/slideMaster1.xml" />
  <Relationship Id="rId23" Type="http://schemas.openxmlformats.org/officeDocument/2006/relationships/tableStyles" Target="tableStyles.xml" />
  <Relationship Id="rId19" Type="http://schemas.openxmlformats.org/officeDocument/2006/relationships/handoutMaster" Target="handoutMasters/handoutMaster1.xml" />
  <Relationship Id="rId22" Type="http://schemas.openxmlformats.org/officeDocument/2006/relationships/theme" Target="theme/theme1.xml" />
</Relationships>
</file>

<file path=ppt/handoutMasters/_rels/handoutMaster1.xml.rels>&#65279;<?xml version="1.0" encoding="UTF-8" standalone="yes"?>
<Relationships xmlns="http://schemas.openxmlformats.org/package/2006/relationships">
  <Relationship Id="rId1" Type="http://schemas.openxmlformats.org/officeDocument/2006/relationships/theme" Target="../theme/theme3.xml" />
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2001" cy="462721"/>
          </a:xfrm>
          <a:prstGeom prst="rect">
            <a:avLst/>
          </a:prstGeom>
        </p:spPr>
        <p:txBody>
          <a:bodyPr vert="horz" lIns="87486" tIns="43743" rIns="87486" bIns="43743" rtlCol="0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566" y="0"/>
            <a:ext cx="3012001" cy="462721"/>
          </a:xfrm>
          <a:prstGeom prst="rect">
            <a:avLst/>
          </a:prstGeom>
        </p:spPr>
        <p:txBody>
          <a:bodyPr vert="horz" lIns="87486" tIns="43743" rIns="87486" bIns="43743" rtlCol="0"/>
          <a:lstStyle>
            <a:lvl1pPr algn="r">
              <a:defRPr sz="1100"/>
            </a:lvl1pPr>
          </a:lstStyle>
          <a:p>
            <a:fld id="{DF7B566C-E683-4251-BFF6-1DD066D0957B}" type="datetimeFigureOut">
              <a:rPr lang="en-US" smtClean="0"/>
              <a:t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3355"/>
            <a:ext cx="3012001" cy="462720"/>
          </a:xfrm>
          <a:prstGeom prst="rect">
            <a:avLst/>
          </a:prstGeom>
        </p:spPr>
        <p:txBody>
          <a:bodyPr vert="horz" lIns="87486" tIns="43743" rIns="87486" bIns="43743" rtlCol="0" anchor="b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566" y="8773355"/>
            <a:ext cx="3012001" cy="462720"/>
          </a:xfrm>
          <a:prstGeom prst="rect">
            <a:avLst/>
          </a:prstGeom>
        </p:spPr>
        <p:txBody>
          <a:bodyPr vert="horz" lIns="87486" tIns="43743" rIns="87486" bIns="43743" rtlCol="0" anchor="b"/>
          <a:lstStyle>
            <a:lvl1pPr algn="r">
              <a:defRPr sz="1100"/>
            </a:lvl1pPr>
          </a:lstStyle>
          <a:p>
            <a:fld id="{01ECD1D3-11B7-413B-9176-58B36A1469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3507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&#65279;<?xml version="1.0" encoding="UTF-8" standalone="yes"?>
<Relationships xmlns="http://schemas.openxmlformats.org/package/2006/relationships">
  <Relationship Id="rId1" Type="http://schemas.openxmlformats.org/officeDocument/2006/relationships/theme" Target="../theme/theme2.xml" />
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11699" cy="463407"/>
          </a:xfrm>
          <a:prstGeom prst="rect">
            <a:avLst/>
          </a:prstGeom>
        </p:spPr>
        <p:txBody>
          <a:bodyPr vert="horz" lIns="92480" tIns="46241" rIns="92480" bIns="4624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7" y="2"/>
            <a:ext cx="3011699" cy="463407"/>
          </a:xfrm>
          <a:prstGeom prst="rect">
            <a:avLst/>
          </a:prstGeom>
        </p:spPr>
        <p:txBody>
          <a:bodyPr vert="horz" lIns="92480" tIns="46241" rIns="92480" bIns="46241" rtlCol="0"/>
          <a:lstStyle>
            <a:lvl1pPr algn="r">
              <a:defRPr sz="1200"/>
            </a:lvl1pPr>
          </a:lstStyle>
          <a:p>
            <a:fld id="{6A852FE3-E2EE-45D0-8967-5A8439D951AA}" type="datetimeFigureOut">
              <a:rPr lang="en-US" smtClean="0"/>
              <a:t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4850" y="1154113"/>
            <a:ext cx="5540375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80" tIns="46241" rIns="92480" bIns="4624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2"/>
            <a:ext cx="5560060" cy="3636705"/>
          </a:xfrm>
          <a:prstGeom prst="rect">
            <a:avLst/>
          </a:prstGeom>
        </p:spPr>
        <p:txBody>
          <a:bodyPr vert="horz" lIns="92480" tIns="46241" rIns="92480" bIns="4624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6"/>
          </a:xfrm>
          <a:prstGeom prst="rect">
            <a:avLst/>
          </a:prstGeom>
        </p:spPr>
        <p:txBody>
          <a:bodyPr vert="horz" lIns="92480" tIns="46241" rIns="92480" bIns="4624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7" y="8772669"/>
            <a:ext cx="3011699" cy="463406"/>
          </a:xfrm>
          <a:prstGeom prst="rect">
            <a:avLst/>
          </a:prstGeom>
        </p:spPr>
        <p:txBody>
          <a:bodyPr vert="horz" lIns="92480" tIns="46241" rIns="92480" bIns="46241" rtlCol="0" anchor="b"/>
          <a:lstStyle>
            <a:lvl1pPr algn="r">
              <a:defRPr sz="1200"/>
            </a:lvl1pPr>
          </a:lstStyle>
          <a:p>
            <a:fld id="{FD83EED2-9511-42E7-8A42-D1DA136FC0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8784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&#65279;<?xml version="1.0" encoding="UTF-8" standalone="yes"?>
<Relationships xmlns="http://schemas.openxmlformats.org/package/2006/relationships">
  <Relationship Id="rId1" Type="http://schemas.openxmlformats.org/officeDocument/2006/relationships/slideMaster" Target="../slideMasters/slideMaster1.xml" />
</Relationships>
</file>

<file path=ppt/slideLayouts/_rels/slideLayout10.xml.rels>&#65279;<?xml version="1.0" encoding="UTF-8" standalone="yes"?>
<Relationships xmlns="http://schemas.openxmlformats.org/package/2006/relationships">
  <Relationship Id="rId1" Type="http://schemas.openxmlformats.org/officeDocument/2006/relationships/slideMaster" Target="../slideMasters/slideMaster1.xml" />
</Relationships>
</file>

<file path=ppt/slideLayouts/_rels/slideLayout11.xml.rels>&#65279;<?xml version="1.0" encoding="UTF-8" standalone="yes"?>
<Relationships xmlns="http://schemas.openxmlformats.org/package/2006/relationships">
  <Relationship Id="rId1" Type="http://schemas.openxmlformats.org/officeDocument/2006/relationships/slideMaster" Target="../slideMasters/slideMaster1.xml" />
</Relationships>
</file>

<file path=ppt/slideLayouts/_rels/slideLayout2.xml.rels>&#65279;<?xml version="1.0" encoding="UTF-8" standalone="yes"?>
<Relationships xmlns="http://schemas.openxmlformats.org/package/2006/relationships">
  <Relationship Id="rId1" Type="http://schemas.openxmlformats.org/officeDocument/2006/relationships/slideMaster" Target="../slideMasters/slideMaster1.xml" />
</Relationships>
</file>

<file path=ppt/slideLayouts/_rels/slideLayout3.xml.rels>&#65279;<?xml version="1.0" encoding="UTF-8" standalone="yes"?>
<Relationships xmlns="http://schemas.openxmlformats.org/package/2006/relationships">
  <Relationship Id="rId1" Type="http://schemas.openxmlformats.org/officeDocument/2006/relationships/slideMaster" Target="../slideMasters/slideMaster1.xml" />
</Relationships>
</file>

<file path=ppt/slideLayouts/_rels/slideLayout4.xml.rels>&#65279;<?xml version="1.0" encoding="UTF-8" standalone="yes"?>
<Relationships xmlns="http://schemas.openxmlformats.org/package/2006/relationships">
  <Relationship Id="rId1" Type="http://schemas.openxmlformats.org/officeDocument/2006/relationships/slideMaster" Target="../slideMasters/slideMaster1.xml" />
</Relationships>
</file>

<file path=ppt/slideLayouts/_rels/slideLayout5.xml.rels>&#65279;<?xml version="1.0" encoding="UTF-8" standalone="yes"?>
<Relationships xmlns="http://schemas.openxmlformats.org/package/2006/relationships">
  <Relationship Id="rId1" Type="http://schemas.openxmlformats.org/officeDocument/2006/relationships/slideMaster" Target="../slideMasters/slideMaster1.xml" />
</Relationships>
</file>

<file path=ppt/slideLayouts/_rels/slideLayout6.xml.rels>&#65279;<?xml version="1.0" encoding="UTF-8" standalone="yes"?>
<Relationships xmlns="http://schemas.openxmlformats.org/package/2006/relationships">
  <Relationship Id="rId1" Type="http://schemas.openxmlformats.org/officeDocument/2006/relationships/slideMaster" Target="../slideMasters/slideMaster1.xml" />
</Relationships>
</file>

<file path=ppt/slideLayouts/_rels/slideLayout7.xml.rels>&#65279;<?xml version="1.0" encoding="UTF-8" standalone="yes"?>
<Relationships xmlns="http://schemas.openxmlformats.org/package/2006/relationships">
  <Relationship Id="rId1" Type="http://schemas.openxmlformats.org/officeDocument/2006/relationships/slideMaster" Target="../slideMasters/slideMaster1.xml" />
</Relationships>
</file>

<file path=ppt/slideLayouts/_rels/slideLayout8.xml.rels>&#65279;<?xml version="1.0" encoding="UTF-8" standalone="yes"?>
<Relationships xmlns="http://schemas.openxmlformats.org/package/2006/relationships">
  <Relationship Id="rId1" Type="http://schemas.openxmlformats.org/officeDocument/2006/relationships/slideMaster" Target="../slideMasters/slideMaster1.xml" />
</Relationships>
</file>

<file path=ppt/slideLayouts/_rels/slideLayout9.xml.rels>&#65279;<?xml version="1.0" encoding="UTF-8" standalone="yes"?>
<Relationships xmlns="http://schemas.openxmlformats.org/package/2006/relationships">
  <Relationship Id="rId1" Type="http://schemas.openxmlformats.org/officeDocument/2006/relationships/slideMaster" Target="../slideMasters/slideMaster1.xml" />
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D56DC-8302-4388-85E7-BEE055B06B87}" type="datetimeFigureOut">
              <a:rPr lang="en-US" smtClean="0"/>
              <a:t>11/1/2019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C3CA1-19F5-4913-8CA5-D89EC935B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46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D56DC-8302-4388-85E7-BEE055B06B87}" type="datetimeFigureOut">
              <a:rPr lang="en-US" smtClean="0"/>
              <a:t>11/1/2019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C3CA1-19F5-4913-8CA5-D89EC935B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79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D56DC-8302-4388-85E7-BEE055B06B87}" type="datetimeFigureOut">
              <a:rPr lang="en-US" smtClean="0"/>
              <a:t>11/1/2019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C3CA1-19F5-4913-8CA5-D89EC935B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658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D56DC-8302-4388-85E7-BEE055B06B87}" type="datetimeFigureOut">
              <a:rPr lang="en-US" smtClean="0"/>
              <a:t>11/1/2019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C3CA1-19F5-4913-8CA5-D89EC935B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956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D56DC-8302-4388-85E7-BEE055B06B87}" type="datetimeFigureOut">
              <a:rPr lang="en-US" smtClean="0"/>
              <a:t>11/1/2019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C3CA1-19F5-4913-8CA5-D89EC935B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297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D56DC-8302-4388-85E7-BEE055B06B87}" type="datetimeFigureOut">
              <a:rPr lang="en-US" smtClean="0"/>
              <a:t>11/1/2019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C3CA1-19F5-4913-8CA5-D89EC935B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752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D56DC-8302-4388-85E7-BEE055B06B87}" type="datetimeFigureOut">
              <a:rPr lang="en-US" smtClean="0"/>
              <a:t>11/1/2019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C3CA1-19F5-4913-8CA5-D89EC935B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0332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D56DC-8302-4388-85E7-BEE055B06B87}" type="datetimeFigureOut">
              <a:rPr lang="en-US" smtClean="0"/>
              <a:t>11/1/2019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C3CA1-19F5-4913-8CA5-D89EC935B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126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D56DC-8302-4388-85E7-BEE055B06B87}" type="datetimeFigureOut">
              <a:rPr lang="en-US" smtClean="0"/>
              <a:t>11/1/2019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C3CA1-19F5-4913-8CA5-D89EC935B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622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D56DC-8302-4388-85E7-BEE055B06B87}" type="datetimeFigureOut">
              <a:rPr lang="en-US" smtClean="0"/>
              <a:t>11/1/2019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C3CA1-19F5-4913-8CA5-D89EC935B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113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D56DC-8302-4388-85E7-BEE055B06B87}" type="datetimeFigureOut">
              <a:rPr lang="en-US" smtClean="0"/>
              <a:t>11/1/2019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C3CA1-19F5-4913-8CA5-D89EC935B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610591"/>
      </p:ext>
    </p:extLst>
  </p:cSld>
  <p:clrMapOvr>
    <a:masterClrMapping/>
  </p:clrMapOvr>
</p:sldLayout>
</file>

<file path=ppt/slideMasters/_rels/slideMaster1.xml.rels>&#65279;<?xml version="1.0" encoding="UTF-8" standalone="yes"?>
<Relationships xmlns="http://schemas.openxmlformats.org/package/2006/relationships">
  <Relationship Id="rId8" Type="http://schemas.openxmlformats.org/officeDocument/2006/relationships/slideLayout" Target="../slideLayouts/slideLayout8.xml" />
  <Relationship Id="rId3" Type="http://schemas.openxmlformats.org/officeDocument/2006/relationships/slideLayout" Target="../slideLayouts/slideLayout3.xml" />
  <Relationship Id="rId7" Type="http://schemas.openxmlformats.org/officeDocument/2006/relationships/slideLayout" Target="../slideLayouts/slideLayout7.xml" />
  <Relationship Id="rId12" Type="http://schemas.openxmlformats.org/officeDocument/2006/relationships/theme" Target="../theme/theme1.xml" />
  <Relationship Id="rId2" Type="http://schemas.openxmlformats.org/officeDocument/2006/relationships/slideLayout" Target="../slideLayouts/slideLayout2.xml" />
  <Relationship Id="rId1" Type="http://schemas.openxmlformats.org/officeDocument/2006/relationships/slideLayout" Target="../slideLayouts/slideLayout1.xml" />
  <Relationship Id="rId6" Type="http://schemas.openxmlformats.org/officeDocument/2006/relationships/slideLayout" Target="../slideLayouts/slideLayout6.xml" />
  <Relationship Id="rId11" Type="http://schemas.openxmlformats.org/officeDocument/2006/relationships/slideLayout" Target="../slideLayouts/slideLayout11.xml" />
  <Relationship Id="rId5" Type="http://schemas.openxmlformats.org/officeDocument/2006/relationships/slideLayout" Target="../slideLayouts/slideLayout5.xml" />
  <Relationship Id="rId10" Type="http://schemas.openxmlformats.org/officeDocument/2006/relationships/slideLayout" Target="../slideLayouts/slideLayout10.xml" />
  <Relationship Id="rId4" Type="http://schemas.openxmlformats.org/officeDocument/2006/relationships/slideLayout" Target="../slideLayouts/slideLayout4.xml" />
  <Relationship Id="rId9" Type="http://schemas.openxmlformats.org/officeDocument/2006/relationships/slideLayout" Target="../slideLayouts/slideLayout9.xml" />
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FD56DC-8302-4388-85E7-BEE055B06B87}" type="datetimeFigureOut">
              <a:rPr lang="en-US" smtClean="0"/>
              <a:t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3C3CA1-19F5-4913-8CA5-D89EC935B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573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2.png" />
  <Relationship Id="rId2" Type="http://schemas.openxmlformats.org/officeDocument/2006/relationships/image" Target="../media/image1.jpeg" />
  <Relationship Id="rId1" Type="http://schemas.openxmlformats.org/officeDocument/2006/relationships/slideLayout" Target="../slideLayouts/slideLayout2.xml" />
</Relationships>
</file>

<file path=ppt/slides/_rels/slide10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20.png" />
  <Relationship Id="rId2" Type="http://schemas.openxmlformats.org/officeDocument/2006/relationships/image" Target="../media/image3.jpeg" />
  <Relationship Id="rId1" Type="http://schemas.openxmlformats.org/officeDocument/2006/relationships/slideLayout" Target="../slideLayouts/slideLayout2.xml" />
  <Relationship Id="rId4" Type="http://schemas.openxmlformats.org/officeDocument/2006/relationships/image" Target="../media/image21.jpg" />
</Relationships>
</file>

<file path=ppt/slides/_rels/slide11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22.jpeg" />
  <Relationship Id="rId2" Type="http://schemas.openxmlformats.org/officeDocument/2006/relationships/image" Target="../media/image3.jpeg" />
  <Relationship Id="rId1" Type="http://schemas.openxmlformats.org/officeDocument/2006/relationships/slideLayout" Target="../slideLayouts/slideLayout2.xml" />
  <Relationship Id="rId4" Type="http://schemas.openxmlformats.org/officeDocument/2006/relationships/image" Target="../media/image23.png" />
</Relationships>
</file>

<file path=ppt/slides/_rels/slide12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24.png" />
  <Relationship Id="rId2" Type="http://schemas.openxmlformats.org/officeDocument/2006/relationships/image" Target="../media/image3.jpeg" />
  <Relationship Id="rId1" Type="http://schemas.openxmlformats.org/officeDocument/2006/relationships/slideLayout" Target="../slideLayouts/slideLayout2.xml" />
</Relationships>
</file>

<file path=ppt/slides/_rels/slide13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25.png" />
  <Relationship Id="rId2" Type="http://schemas.openxmlformats.org/officeDocument/2006/relationships/image" Target="../media/image3.jpeg" />
  <Relationship Id="rId1" Type="http://schemas.openxmlformats.org/officeDocument/2006/relationships/slideLayout" Target="../slideLayouts/slideLayout2.xml" />
</Relationships>
</file>

<file path=ppt/slides/_rels/slide14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26.jpeg" />
  <Relationship Id="rId2" Type="http://schemas.openxmlformats.org/officeDocument/2006/relationships/image" Target="../media/image3.jpeg" />
  <Relationship Id="rId1" Type="http://schemas.openxmlformats.org/officeDocument/2006/relationships/slideLayout" Target="../slideLayouts/slideLayout2.xml" />
  <Relationship Id="rId4" Type="http://schemas.openxmlformats.org/officeDocument/2006/relationships/image" Target="../media/image27.png" />
</Relationships>
</file>

<file path=ppt/slides/_rels/slide15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28.jpeg" />
  <Relationship Id="rId2" Type="http://schemas.openxmlformats.org/officeDocument/2006/relationships/image" Target="../media/image3.jpeg" />
  <Relationship Id="rId1" Type="http://schemas.openxmlformats.org/officeDocument/2006/relationships/slideLayout" Target="../slideLayouts/slideLayout2.xml" />
  <Relationship Id="rId4" Type="http://schemas.openxmlformats.org/officeDocument/2006/relationships/image" Target="../media/image29.jpg" />
</Relationships>
</file>

<file path=ppt/slides/_rels/slide16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2.png" />
  <Relationship Id="rId2" Type="http://schemas.openxmlformats.org/officeDocument/2006/relationships/image" Target="../media/image1.jpeg" />
  <Relationship Id="rId1" Type="http://schemas.openxmlformats.org/officeDocument/2006/relationships/slideLayout" Target="../slideLayouts/slideLayout2.xml" />
  <Relationship Id="rId6" Type="http://schemas.openxmlformats.org/officeDocument/2006/relationships/image" Target="../media/image32.png" />
  <Relationship Id="rId5" Type="http://schemas.openxmlformats.org/officeDocument/2006/relationships/image" Target="../media/image31.jpg" />
  <Relationship Id="rId4" Type="http://schemas.openxmlformats.org/officeDocument/2006/relationships/image" Target="../media/image30.png" />
</Relationships>
</file>

<file path=ppt/slides/_rels/slide2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4.jpg" />
  <Relationship Id="rId2" Type="http://schemas.openxmlformats.org/officeDocument/2006/relationships/image" Target="../media/image3.jpeg" />
  <Relationship Id="rId1" Type="http://schemas.openxmlformats.org/officeDocument/2006/relationships/slideLayout" Target="../slideLayouts/slideLayout2.xml" />
  <Relationship Id="rId4" Type="http://schemas.openxmlformats.org/officeDocument/2006/relationships/image" Target="../media/image5.jpg" />
</Relationships>
</file>

<file path=ppt/slides/_rels/slide3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6.jpg" />
  <Relationship Id="rId2" Type="http://schemas.openxmlformats.org/officeDocument/2006/relationships/image" Target="../media/image3.jpeg" />
  <Relationship Id="rId1" Type="http://schemas.openxmlformats.org/officeDocument/2006/relationships/slideLayout" Target="../slideLayouts/slideLayout2.xml" />
  <Relationship Id="rId4" Type="http://schemas.openxmlformats.org/officeDocument/2006/relationships/image" Target="../media/image7.jpg" />
</Relationships>
</file>

<file path=ppt/slides/_rels/slide4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8.png" />
  <Relationship Id="rId2" Type="http://schemas.openxmlformats.org/officeDocument/2006/relationships/image" Target="../media/image3.jpeg" />
  <Relationship Id="rId1" Type="http://schemas.openxmlformats.org/officeDocument/2006/relationships/slideLayout" Target="../slideLayouts/slideLayout2.xml" />
  <Relationship Id="rId4" Type="http://schemas.openxmlformats.org/officeDocument/2006/relationships/image" Target="../media/image9.png" />
</Relationships>
</file>

<file path=ppt/slides/_rels/slide5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10.jpg" />
  <Relationship Id="rId2" Type="http://schemas.openxmlformats.org/officeDocument/2006/relationships/image" Target="../media/image3.jpeg" />
  <Relationship Id="rId1" Type="http://schemas.openxmlformats.org/officeDocument/2006/relationships/slideLayout" Target="../slideLayouts/slideLayout2.xml" />
  <Relationship Id="rId4" Type="http://schemas.openxmlformats.org/officeDocument/2006/relationships/image" Target="../media/image11.jpeg" />
</Relationships>
</file>

<file path=ppt/slides/_rels/slide6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12.jpg" />
  <Relationship Id="rId2" Type="http://schemas.openxmlformats.org/officeDocument/2006/relationships/image" Target="../media/image3.jpeg" />
  <Relationship Id="rId1" Type="http://schemas.openxmlformats.org/officeDocument/2006/relationships/slideLayout" Target="../slideLayouts/slideLayout2.xml" />
  <Relationship Id="rId4" Type="http://schemas.openxmlformats.org/officeDocument/2006/relationships/image" Target="../media/image13.jpg" />
</Relationships>
</file>

<file path=ppt/slides/_rels/slide7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14.png" />
  <Relationship Id="rId2" Type="http://schemas.openxmlformats.org/officeDocument/2006/relationships/image" Target="../media/image3.jpeg" />
  <Relationship Id="rId1" Type="http://schemas.openxmlformats.org/officeDocument/2006/relationships/slideLayout" Target="../slideLayouts/slideLayout2.xml" />
  <Relationship Id="rId4" Type="http://schemas.openxmlformats.org/officeDocument/2006/relationships/image" Target="../media/image15.png" />
</Relationships>
</file>

<file path=ppt/slides/_rels/slide8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16.jpeg" />
  <Relationship Id="rId2" Type="http://schemas.openxmlformats.org/officeDocument/2006/relationships/image" Target="../media/image3.jpeg" />
  <Relationship Id="rId1" Type="http://schemas.openxmlformats.org/officeDocument/2006/relationships/slideLayout" Target="../slideLayouts/slideLayout2.xml" />
  <Relationship Id="rId4" Type="http://schemas.openxmlformats.org/officeDocument/2006/relationships/image" Target="../media/image17.jpeg" />
</Relationships>
</file>

<file path=ppt/slides/_rels/slide9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18.jpeg" />
  <Relationship Id="rId2" Type="http://schemas.openxmlformats.org/officeDocument/2006/relationships/image" Target="../media/image3.jpeg" />
  <Relationship Id="rId1" Type="http://schemas.openxmlformats.org/officeDocument/2006/relationships/slideLayout" Target="../slideLayouts/slideLayout2.xml" />
  <Relationship Id="rId4" Type="http://schemas.openxmlformats.org/officeDocument/2006/relationships/image" Target="../media/image19.png" />
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 descr="Plant sprout ligh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3663"/>
            <a:ext cx="12239625" cy="8169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Box 4"/>
          <p:cNvSpPr txBox="1">
            <a:spLocks noChangeArrowheads="1"/>
          </p:cNvSpPr>
          <p:nvPr/>
        </p:nvSpPr>
        <p:spPr bwMode="auto">
          <a:xfrm>
            <a:off x="2587625" y="1520825"/>
            <a:ext cx="8810625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28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28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28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28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28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28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28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28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28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800" b="1" dirty="0" smtClean="0">
                <a:solidFill>
                  <a:srgbClr val="4B332F"/>
                </a:solidFill>
                <a:latin typeface="Verdana Bold" panose="020B0804030504040204" pitchFamily="34" charset="0"/>
              </a:rPr>
              <a:t>Top 10 Issues in Agricultural Leases for Landlords and Tenants</a:t>
            </a:r>
            <a:endParaRPr lang="en-US" altLang="en-US" sz="3800" b="1" dirty="0">
              <a:solidFill>
                <a:srgbClr val="4B332F"/>
              </a:solidFill>
              <a:latin typeface="Verdana Bold" panose="020B080403050404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 b="1" dirty="0">
              <a:latin typeface="Verdana" panose="020B0604030504040204" pitchFamily="34" charset="0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2000" dirty="0" smtClean="0">
                <a:latin typeface="Verdana" panose="020B0604030504040204" pitchFamily="34" charset="0"/>
              </a:rPr>
              <a:t>Daniel J. Drazan and J. David Zehntbauer</a:t>
            </a: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2000" smtClean="0">
                <a:latin typeface="Verdana" panose="020B0604030504040204" pitchFamily="34" charset="0"/>
              </a:rPr>
              <a:t>Moderated by Stephanie </a:t>
            </a:r>
            <a:r>
              <a:rPr lang="en-US" altLang="en-US" sz="2000" dirty="0" smtClean="0">
                <a:latin typeface="Verdana" panose="020B0604030504040204" pitchFamily="34" charset="0"/>
              </a:rPr>
              <a:t>Bradley Fryer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2494" y="5277438"/>
            <a:ext cx="2689477" cy="910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383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5"/>
          <a:stretch/>
        </p:blipFill>
        <p:spPr>
          <a:xfrm>
            <a:off x="0" y="0"/>
            <a:ext cx="4214106" cy="6858000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630547" y="-69366"/>
            <a:ext cx="10564585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2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2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2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2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2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2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2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2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28" charset="-128"/>
              </a:defRPr>
            </a:lvl9pPr>
          </a:lstStyle>
          <a:p>
            <a:r>
              <a:rPr lang="en-US" altLang="en-US" sz="3800" b="1" dirty="0" smtClean="0">
                <a:solidFill>
                  <a:srgbClr val="4B332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5. Condition of the Premises; Maintenance and Repair</a:t>
            </a:r>
            <a:endParaRPr lang="en-US" altLang="en-US" sz="3800" b="1" dirty="0">
              <a:solidFill>
                <a:srgbClr val="4B332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35112" y="2273725"/>
            <a:ext cx="56802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1">
              <a:spcBef>
                <a:spcPts val="0"/>
              </a:spcBef>
              <a:spcAft>
                <a:spcPts val="1200"/>
              </a:spcAft>
              <a:buClr>
                <a:srgbClr val="010000"/>
              </a:buClr>
              <a:tabLst>
                <a:tab pos="914400" algn="l"/>
              </a:tabLst>
            </a:pPr>
            <a:r>
              <a:rPr lang="en-US" b="1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w Cen MT" panose="020B0602020104020603" pitchFamily="34" charset="0"/>
                <a:ea typeface="Times New Roman" panose="02020603050405020304" pitchFamily="18" charset="0"/>
              </a:rPr>
              <a:t>i.  Landlord</a:t>
            </a:r>
            <a:r>
              <a:rPr lang="en-US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w Cen MT" panose="020B0602020104020603" pitchFamily="34" charset="0"/>
                <a:ea typeface="Times New Roman" panose="02020603050405020304" pitchFamily="18" charset="0"/>
              </a:rPr>
              <a:t>: </a:t>
            </a:r>
            <a:r>
              <a:rPr lang="en-US" b="1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w Cen MT" panose="020B0602020104020603" pitchFamily="34" charset="0"/>
                <a:ea typeface="Times New Roman" panose="02020603050405020304" pitchFamily="18" charset="0"/>
              </a:rPr>
              <a:t>Typically AS IS. Obligations typically include </a:t>
            </a:r>
            <a:r>
              <a:rPr lang="en-US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w Cen MT" panose="020B0602020104020603" pitchFamily="34" charset="0"/>
                <a:ea typeface="Times New Roman" panose="02020603050405020304" pitchFamily="18" charset="0"/>
              </a:rPr>
              <a:t>s</a:t>
            </a:r>
            <a:r>
              <a:rPr lang="en-US" b="1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w Cen MT" panose="020B0602020104020603" pitchFamily="34" charset="0"/>
                <a:ea typeface="Times New Roman" panose="02020603050405020304" pitchFamily="18" charset="0"/>
              </a:rPr>
              <a:t>tructure</a:t>
            </a:r>
            <a:r>
              <a:rPr lang="en-US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w Cen MT" panose="020B0602020104020603" pitchFamily="34" charset="0"/>
                <a:ea typeface="Times New Roman" panose="02020603050405020304" pitchFamily="18" charset="0"/>
              </a:rPr>
              <a:t>, foundation and </a:t>
            </a:r>
            <a:r>
              <a:rPr lang="en-US" b="1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w Cen MT" panose="020B0602020104020603" pitchFamily="34" charset="0"/>
                <a:ea typeface="Times New Roman" panose="02020603050405020304" pitchFamily="18" charset="0"/>
              </a:rPr>
              <a:t>roof.</a:t>
            </a:r>
          </a:p>
          <a:p>
            <a:pPr marR="0" lvl="1">
              <a:spcBef>
                <a:spcPts val="0"/>
              </a:spcBef>
              <a:spcAft>
                <a:spcPts val="1200"/>
              </a:spcAft>
              <a:buClr>
                <a:srgbClr val="010000"/>
              </a:buClr>
              <a:tabLst>
                <a:tab pos="914400" algn="l"/>
              </a:tabLst>
            </a:pPr>
            <a:endParaRPr lang="en-US" b="1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258" y="1081207"/>
            <a:ext cx="4020507" cy="26803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177" y="3787910"/>
            <a:ext cx="4032588" cy="268839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135112" y="4432150"/>
            <a:ext cx="57154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1">
              <a:spcBef>
                <a:spcPts val="0"/>
              </a:spcBef>
              <a:spcAft>
                <a:spcPts val="1200"/>
              </a:spcAft>
              <a:buClr>
                <a:srgbClr val="010000"/>
              </a:buClr>
              <a:tabLst>
                <a:tab pos="914400" algn="l"/>
              </a:tabLst>
            </a:pPr>
            <a:r>
              <a:rPr lang="en-US" b="1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w Cen MT" panose="020B0602020104020603" pitchFamily="34" charset="0"/>
                <a:ea typeface="Times New Roman" panose="02020603050405020304" pitchFamily="18" charset="0"/>
              </a:rPr>
              <a:t>ii.  Tenant</a:t>
            </a:r>
            <a:r>
              <a:rPr lang="en-US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w Cen MT" panose="020B0602020104020603" pitchFamily="34" charset="0"/>
                <a:ea typeface="Times New Roman" panose="02020603050405020304" pitchFamily="18" charset="0"/>
              </a:rPr>
              <a:t>: </a:t>
            </a:r>
            <a:r>
              <a:rPr lang="en-US" b="1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w Cen MT" panose="020B0602020104020603" pitchFamily="34" charset="0"/>
                <a:ea typeface="Times New Roman" panose="02020603050405020304" pitchFamily="18" charset="0"/>
              </a:rPr>
              <a:t>Any improvements or repairs promised by landlord should be specified in the lease. Amortize </a:t>
            </a:r>
            <a:r>
              <a:rPr lang="en-US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w Cen MT" panose="020B0602020104020603" pitchFamily="34" charset="0"/>
                <a:ea typeface="Times New Roman" panose="02020603050405020304" pitchFamily="18" charset="0"/>
              </a:rPr>
              <a:t>cost of repairs of a capital nature.</a:t>
            </a:r>
            <a:endParaRPr lang="en-US" b="1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1497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5"/>
          <a:stretch/>
        </p:blipFill>
        <p:spPr>
          <a:xfrm>
            <a:off x="0" y="0"/>
            <a:ext cx="4214106" cy="6858000"/>
          </a:xfrm>
          <a:prstGeom prst="rect">
            <a:avLst/>
          </a:prstGeom>
        </p:spPr>
      </p:pic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2542742" y="399354"/>
            <a:ext cx="8495121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2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2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2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2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2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2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2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2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28" charset="-128"/>
              </a:defRPr>
            </a:lvl9pPr>
          </a:lstStyle>
          <a:p>
            <a:r>
              <a:rPr lang="en-US" altLang="en-US" sz="3800" b="1" dirty="0" smtClean="0">
                <a:solidFill>
                  <a:srgbClr val="4B332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6. Alterations During the Term</a:t>
            </a:r>
            <a:endParaRPr lang="en-US" altLang="en-US" sz="3800" b="1" dirty="0">
              <a:solidFill>
                <a:srgbClr val="4B332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938681" y="1212870"/>
            <a:ext cx="6096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pPr marR="0" lvl="1">
              <a:spcBef>
                <a:spcPts val="0"/>
              </a:spcBef>
              <a:spcAft>
                <a:spcPts val="1200"/>
              </a:spcAft>
              <a:buClr>
                <a:srgbClr val="010000"/>
              </a:buClr>
              <a:tabLst>
                <a:tab pos="914400" algn="l"/>
              </a:tabLst>
            </a:pPr>
            <a:r>
              <a:rPr lang="en-US" b="1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w Cen MT" panose="020B0602020104020603" pitchFamily="34" charset="0"/>
                <a:ea typeface="Times New Roman" panose="02020603050405020304" pitchFamily="18" charset="0"/>
              </a:rPr>
              <a:t>i.  Landlord </a:t>
            </a:r>
            <a:r>
              <a:rPr lang="en-US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w Cen MT" panose="020B0602020104020603" pitchFamily="34" charset="0"/>
                <a:ea typeface="Times New Roman" panose="02020603050405020304" pitchFamily="18" charset="0"/>
              </a:rPr>
              <a:t>consent required? </a:t>
            </a:r>
            <a:endParaRPr lang="en-US" b="1" dirty="0" smtClea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Tw Cen MT" panose="020B0602020104020603" pitchFamily="34" charset="0"/>
              <a:ea typeface="Times New Roman" panose="02020603050405020304" pitchFamily="18" charset="0"/>
            </a:endParaRPr>
          </a:p>
          <a:p>
            <a:pPr marR="0" lvl="1">
              <a:spcBef>
                <a:spcPts val="0"/>
              </a:spcBef>
              <a:spcAft>
                <a:spcPts val="1200"/>
              </a:spcAft>
              <a:buClr>
                <a:srgbClr val="010000"/>
              </a:buClr>
              <a:tabLst>
                <a:tab pos="914400" algn="l"/>
              </a:tabLst>
            </a:pPr>
            <a:r>
              <a:rPr lang="en-US" b="1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w Cen MT" panose="020B0602020104020603" pitchFamily="34" charset="0"/>
                <a:ea typeface="Times New Roman" panose="02020603050405020304" pitchFamily="18" charset="0"/>
              </a:rPr>
              <a:t>ii. Ownership </a:t>
            </a:r>
            <a:r>
              <a:rPr lang="en-US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w Cen MT" panose="020B0602020104020603" pitchFamily="34" charset="0"/>
                <a:ea typeface="Times New Roman" panose="02020603050405020304" pitchFamily="18" charset="0"/>
              </a:rPr>
              <a:t>of alterations? </a:t>
            </a:r>
            <a:endParaRPr lang="en-US" b="1" u="none" strike="noStrike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190" y="2285905"/>
            <a:ext cx="4887288" cy="36589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2838" y="2285905"/>
            <a:ext cx="4972503" cy="365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795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5"/>
          <a:stretch/>
        </p:blipFill>
        <p:spPr>
          <a:xfrm>
            <a:off x="0" y="0"/>
            <a:ext cx="4214106" cy="6858000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464122" y="86840"/>
            <a:ext cx="8546881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2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2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2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2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2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2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2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2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28" charset="-128"/>
              </a:defRPr>
            </a:lvl9pPr>
          </a:lstStyle>
          <a:p>
            <a:r>
              <a:rPr lang="en-US" altLang="en-US" sz="3800" b="1" dirty="0" smtClean="0">
                <a:solidFill>
                  <a:srgbClr val="4B332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7. Assignment and Subleasing</a:t>
            </a:r>
            <a:endParaRPr lang="en-US" altLang="en-US" sz="3800" b="1" dirty="0">
              <a:solidFill>
                <a:srgbClr val="4B332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07053" y="1357584"/>
            <a:ext cx="6096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pPr marR="0" lvl="1">
              <a:spcBef>
                <a:spcPts val="0"/>
              </a:spcBef>
              <a:spcAft>
                <a:spcPts val="1200"/>
              </a:spcAft>
              <a:buClr>
                <a:srgbClr val="010000"/>
              </a:buClr>
              <a:tabLst>
                <a:tab pos="914400" algn="l"/>
              </a:tabLst>
            </a:pPr>
            <a:r>
              <a:rPr lang="en-US" b="1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w Cen MT" panose="020B0602020104020603" pitchFamily="34" charset="0"/>
                <a:ea typeface="Times New Roman" panose="02020603050405020304" pitchFamily="18" charset="0"/>
              </a:rPr>
              <a:t>i.  Landlord </a:t>
            </a:r>
            <a:r>
              <a:rPr lang="en-US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w Cen MT" panose="020B0602020104020603" pitchFamily="34" charset="0"/>
                <a:ea typeface="Times New Roman" panose="02020603050405020304" pitchFamily="18" charset="0"/>
              </a:rPr>
              <a:t>consent required? </a:t>
            </a:r>
            <a:endParaRPr lang="en-US" b="1" dirty="0" smtClea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Tw Cen MT" panose="020B0602020104020603" pitchFamily="34" charset="0"/>
              <a:ea typeface="Times New Roman" panose="02020603050405020304" pitchFamily="18" charset="0"/>
            </a:endParaRPr>
          </a:p>
          <a:p>
            <a:pPr marR="0" lvl="1">
              <a:spcBef>
                <a:spcPts val="0"/>
              </a:spcBef>
              <a:spcAft>
                <a:spcPts val="1200"/>
              </a:spcAft>
              <a:buClr>
                <a:srgbClr val="010000"/>
              </a:buClr>
              <a:tabLst>
                <a:tab pos="914400" algn="l"/>
              </a:tabLst>
            </a:pPr>
            <a:r>
              <a:rPr lang="en-US" b="1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w Cen MT" panose="020B0602020104020603" pitchFamily="34" charset="0"/>
                <a:ea typeface="Times New Roman" panose="02020603050405020304" pitchFamily="18" charset="0"/>
              </a:rPr>
              <a:t>ii. What </a:t>
            </a:r>
            <a:r>
              <a:rPr lang="en-US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w Cen MT" panose="020B0602020104020603" pitchFamily="34" charset="0"/>
                <a:ea typeface="Times New Roman" panose="02020603050405020304" pitchFamily="18" charset="0"/>
              </a:rPr>
              <a:t>process and documentation are involved?</a:t>
            </a:r>
            <a:endParaRPr lang="en-US" b="1" u="none" strike="noStrike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936" y="2454583"/>
            <a:ext cx="7010400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31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5"/>
          <a:stretch/>
        </p:blipFill>
        <p:spPr>
          <a:xfrm>
            <a:off x="0" y="0"/>
            <a:ext cx="4214106" cy="6858000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529437" y="525881"/>
            <a:ext cx="7097642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2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2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2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2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2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2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2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2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28" charset="-128"/>
              </a:defRPr>
            </a:lvl9pPr>
          </a:lstStyle>
          <a:p>
            <a:r>
              <a:rPr lang="en-US" altLang="en-US" sz="3800" b="1" dirty="0" smtClean="0">
                <a:solidFill>
                  <a:srgbClr val="4B332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8. Default and Remedies</a:t>
            </a:r>
            <a:endParaRPr lang="en-US" altLang="en-US" sz="3800" b="1" dirty="0">
              <a:solidFill>
                <a:srgbClr val="4B332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28258" y="1490008"/>
            <a:ext cx="463379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1">
              <a:spcBef>
                <a:spcPts val="0"/>
              </a:spcBef>
              <a:spcAft>
                <a:spcPts val="1200"/>
              </a:spcAft>
              <a:buClr>
                <a:srgbClr val="010000"/>
              </a:buClr>
              <a:tabLst>
                <a:tab pos="914400" algn="l"/>
              </a:tabLst>
            </a:pPr>
            <a:r>
              <a:rPr lang="en-US" b="1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w Cen MT" panose="020B0602020104020603" pitchFamily="34" charset="0"/>
                <a:ea typeface="Times New Roman" panose="02020603050405020304" pitchFamily="18" charset="0"/>
              </a:rPr>
              <a:t>i.   What </a:t>
            </a:r>
            <a:r>
              <a:rPr lang="en-US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w Cen MT" panose="020B0602020104020603" pitchFamily="34" charset="0"/>
                <a:ea typeface="Times New Roman" panose="02020603050405020304" pitchFamily="18" charset="0"/>
              </a:rPr>
              <a:t>constitutes a “Default”? </a:t>
            </a:r>
            <a:endParaRPr lang="en-US" b="1" dirty="0" smtClea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Tw Cen MT" panose="020B0602020104020603" pitchFamily="34" charset="0"/>
              <a:ea typeface="Times New Roman" panose="02020603050405020304" pitchFamily="18" charset="0"/>
            </a:endParaRPr>
          </a:p>
          <a:p>
            <a:pPr marR="0" lvl="1">
              <a:spcBef>
                <a:spcPts val="0"/>
              </a:spcBef>
              <a:spcAft>
                <a:spcPts val="1200"/>
              </a:spcAft>
              <a:buClr>
                <a:srgbClr val="010000"/>
              </a:buClr>
              <a:tabLst>
                <a:tab pos="914400" algn="l"/>
              </a:tabLst>
            </a:pPr>
            <a:r>
              <a:rPr lang="en-US" b="1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w Cen MT" panose="020B0602020104020603" pitchFamily="34" charset="0"/>
                <a:ea typeface="Times New Roman" panose="02020603050405020304" pitchFamily="18" charset="0"/>
              </a:rPr>
              <a:t>ii.  Notice </a:t>
            </a:r>
            <a:r>
              <a:rPr lang="en-US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w Cen MT" panose="020B0602020104020603" pitchFamily="34" charset="0"/>
                <a:ea typeface="Times New Roman" panose="02020603050405020304" pitchFamily="18" charset="0"/>
              </a:rPr>
              <a:t>and opportunity to </a:t>
            </a:r>
            <a:r>
              <a:rPr lang="en-US" b="1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w Cen MT" panose="020B0602020104020603" pitchFamily="34" charset="0"/>
                <a:ea typeface="Times New Roman" panose="02020603050405020304" pitchFamily="18" charset="0"/>
              </a:rPr>
              <a:t>cure.  </a:t>
            </a:r>
            <a:endParaRPr lang="en-US" b="1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0" lvl="1">
              <a:spcBef>
                <a:spcPts val="0"/>
              </a:spcBef>
              <a:spcAft>
                <a:spcPts val="1200"/>
              </a:spcAft>
              <a:buClr>
                <a:srgbClr val="010000"/>
              </a:buClr>
              <a:tabLst>
                <a:tab pos="914400" algn="l"/>
              </a:tabLst>
            </a:pPr>
            <a:r>
              <a:rPr lang="en-US" b="1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w Cen MT" panose="020B0602020104020603" pitchFamily="34" charset="0"/>
                <a:ea typeface="Times New Roman" panose="02020603050405020304" pitchFamily="18" charset="0"/>
              </a:rPr>
              <a:t>iii. Landlord </a:t>
            </a:r>
            <a:r>
              <a:rPr lang="en-US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w Cen MT" panose="020B0602020104020603" pitchFamily="34" charset="0"/>
                <a:ea typeface="Times New Roman" panose="02020603050405020304" pitchFamily="18" charset="0"/>
              </a:rPr>
              <a:t>right to </a:t>
            </a:r>
            <a:r>
              <a:rPr lang="en-US" b="1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w Cen MT" panose="020B0602020104020603" pitchFamily="34" charset="0"/>
                <a:ea typeface="Times New Roman" panose="02020603050405020304" pitchFamily="18" charset="0"/>
              </a:rPr>
              <a:t>evict.</a:t>
            </a:r>
            <a:endParaRPr lang="en-US" b="1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0" lvl="1">
              <a:spcBef>
                <a:spcPts val="0"/>
              </a:spcBef>
              <a:spcAft>
                <a:spcPts val="1200"/>
              </a:spcAft>
              <a:buClr>
                <a:srgbClr val="010000"/>
              </a:buClr>
              <a:tabLst>
                <a:tab pos="914400" algn="l"/>
              </a:tabLst>
            </a:pPr>
            <a:r>
              <a:rPr lang="en-US" b="1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w Cen MT" panose="020B0602020104020603" pitchFamily="34" charset="0"/>
                <a:ea typeface="Times New Roman" panose="02020603050405020304" pitchFamily="18" charset="0"/>
              </a:rPr>
              <a:t>iv. Tenant’s </a:t>
            </a:r>
            <a:r>
              <a:rPr lang="en-US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w Cen MT" panose="020B0602020104020603" pitchFamily="34" charset="0"/>
                <a:ea typeface="Times New Roman" panose="02020603050405020304" pitchFamily="18" charset="0"/>
              </a:rPr>
              <a:t>personal </a:t>
            </a:r>
            <a:r>
              <a:rPr lang="en-US" b="1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w Cen MT" panose="020B0602020104020603" pitchFamily="34" charset="0"/>
                <a:ea typeface="Times New Roman" panose="02020603050405020304" pitchFamily="18" charset="0"/>
              </a:rPr>
              <a:t>property, equipment and crops.</a:t>
            </a:r>
            <a:endParaRPr lang="en-US" b="1" u="none" strike="noStrike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2763" y="3516959"/>
            <a:ext cx="4715658" cy="265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50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5"/>
          <a:stretch/>
        </p:blipFill>
        <p:spPr>
          <a:xfrm>
            <a:off x="0" y="0"/>
            <a:ext cx="4214106" cy="6858000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529435" y="525881"/>
            <a:ext cx="929738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2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2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2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2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2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2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2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2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28" charset="-128"/>
              </a:defRPr>
            </a:lvl9pPr>
          </a:lstStyle>
          <a:p>
            <a:r>
              <a:rPr lang="en-US" altLang="en-US" sz="3800" b="1" dirty="0">
                <a:solidFill>
                  <a:srgbClr val="4B332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</a:t>
            </a:r>
            <a:r>
              <a:rPr lang="en-US" altLang="en-US" sz="3800" b="1" dirty="0" smtClean="0">
                <a:solidFill>
                  <a:srgbClr val="4B332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Alternative Dispute Resolution</a:t>
            </a:r>
            <a:endParaRPr lang="en-US" altLang="en-US" sz="3800" b="1" dirty="0">
              <a:solidFill>
                <a:srgbClr val="4B332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8770" y="1895320"/>
            <a:ext cx="2713675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1">
              <a:spcBef>
                <a:spcPts val="0"/>
              </a:spcBef>
              <a:spcAft>
                <a:spcPts val="1200"/>
              </a:spcAft>
              <a:buClr>
                <a:srgbClr val="010000"/>
              </a:buClr>
              <a:tabLst>
                <a:tab pos="914400" algn="l"/>
              </a:tabLst>
            </a:pPr>
            <a:r>
              <a:rPr lang="en-US" b="1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w Cen MT" panose="020B0602020104020603" pitchFamily="34" charset="0"/>
                <a:ea typeface="Times New Roman" panose="02020603050405020304" pitchFamily="18" charset="0"/>
              </a:rPr>
              <a:t>i.  Mediation.</a:t>
            </a:r>
            <a:endParaRPr lang="en-US" b="1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0" lvl="1">
              <a:spcBef>
                <a:spcPts val="0"/>
              </a:spcBef>
              <a:spcAft>
                <a:spcPts val="1200"/>
              </a:spcAft>
              <a:buClr>
                <a:srgbClr val="010000"/>
              </a:buClr>
              <a:tabLst>
                <a:tab pos="914400" algn="l"/>
              </a:tabLst>
            </a:pPr>
            <a:r>
              <a:rPr lang="en-US" b="1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w Cen MT" panose="020B0602020104020603" pitchFamily="34" charset="0"/>
                <a:ea typeface="Times New Roman" panose="02020603050405020304" pitchFamily="18" charset="0"/>
              </a:rPr>
              <a:t>ii. Arbitration.</a:t>
            </a:r>
            <a:endParaRPr lang="en-US" b="1" u="none" strike="noStrike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882" y="1156769"/>
            <a:ext cx="5676181" cy="24059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411" y="3562709"/>
            <a:ext cx="6228270" cy="311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199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5"/>
          <a:stretch/>
        </p:blipFill>
        <p:spPr>
          <a:xfrm>
            <a:off x="0" y="0"/>
            <a:ext cx="4214106" cy="6858000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568852" y="72010"/>
            <a:ext cx="10729054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2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2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2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2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2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2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2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2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28" charset="-128"/>
              </a:defRPr>
            </a:lvl9pPr>
          </a:lstStyle>
          <a:p>
            <a:r>
              <a:rPr lang="en-US" altLang="en-US" sz="3800" b="1" dirty="0" smtClean="0">
                <a:solidFill>
                  <a:srgbClr val="4B332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10. Special Agriculture Considerations</a:t>
            </a:r>
            <a:endParaRPr lang="en-US" altLang="en-US" sz="3800" b="1" dirty="0">
              <a:solidFill>
                <a:srgbClr val="4B332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47419" y="1994052"/>
            <a:ext cx="39317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1" algn="just">
              <a:spcBef>
                <a:spcPts val="0"/>
              </a:spcBef>
              <a:spcAft>
                <a:spcPts val="1200"/>
              </a:spcAft>
              <a:buClr>
                <a:srgbClr val="010000"/>
              </a:buClr>
              <a:tabLst>
                <a:tab pos="914400" algn="l"/>
              </a:tabLst>
            </a:pPr>
            <a:r>
              <a:rPr lang="en-US" b="1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w Cen MT" panose="020B0602020104020603" pitchFamily="34" charset="0"/>
                <a:ea typeface="Times New Roman" panose="02020603050405020304" pitchFamily="18" charset="0"/>
              </a:rPr>
              <a:t>i.  Right </a:t>
            </a:r>
            <a:r>
              <a:rPr lang="en-US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w Cen MT" panose="020B0602020104020603" pitchFamily="34" charset="0"/>
                <a:ea typeface="Times New Roman" panose="02020603050405020304" pitchFamily="18" charset="0"/>
              </a:rPr>
              <a:t>to Harvest</a:t>
            </a:r>
            <a:r>
              <a:rPr lang="en-US" b="1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w Cen MT" panose="020B0602020104020603" pitchFamily="34" charset="0"/>
                <a:ea typeface="Times New Roman" panose="02020603050405020304" pitchFamily="18" charset="0"/>
              </a:rPr>
              <a:t>: </a:t>
            </a:r>
            <a:r>
              <a:rPr lang="en-US" b="1" dirty="0" err="1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w Cen MT" panose="020B0602020104020603" pitchFamily="34" charset="0"/>
                <a:ea typeface="Times New Roman" panose="02020603050405020304" pitchFamily="18" charset="0"/>
              </a:rPr>
              <a:t>ORS</a:t>
            </a:r>
            <a:r>
              <a:rPr lang="en-US" b="1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w Cen MT" panose="020B0602020104020603" pitchFamily="34" charset="0"/>
                <a:ea typeface="Times New Roman" panose="02020603050405020304" pitchFamily="18" charset="0"/>
              </a:rPr>
              <a:t> 91.230</a:t>
            </a:r>
            <a:endParaRPr lang="en-US" b="1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83578" y="4959985"/>
            <a:ext cx="32130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1" indent="233363" algn="just">
              <a:spcBef>
                <a:spcPts val="0"/>
              </a:spcBef>
              <a:spcAft>
                <a:spcPts val="1200"/>
              </a:spcAft>
              <a:buClr>
                <a:srgbClr val="010000"/>
              </a:buClr>
            </a:pPr>
            <a:r>
              <a:rPr lang="en-US" b="1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w Cen MT" panose="020B0602020104020603" pitchFamily="34" charset="0"/>
                <a:ea typeface="Times New Roman" panose="02020603050405020304" pitchFamily="18" charset="0"/>
              </a:rPr>
              <a:t>ii. Hemp </a:t>
            </a:r>
            <a:r>
              <a:rPr lang="en-US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w Cen MT" panose="020B0602020104020603" pitchFamily="34" charset="0"/>
                <a:ea typeface="Times New Roman" panose="02020603050405020304" pitchFamily="18" charset="0"/>
              </a:rPr>
              <a:t>and </a:t>
            </a:r>
            <a:r>
              <a:rPr lang="en-US" b="1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w Cen MT" panose="020B0602020104020603" pitchFamily="34" charset="0"/>
                <a:ea typeface="Times New Roman" panose="02020603050405020304" pitchFamily="18" charset="0"/>
              </a:rPr>
              <a:t>Marijuana</a:t>
            </a:r>
            <a:endParaRPr lang="en-US" b="1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459" y="817058"/>
            <a:ext cx="3631094" cy="27233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459" y="3733229"/>
            <a:ext cx="5021224" cy="282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866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 descr="Plant sprout ligh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" t="4777" r="1" b="11022"/>
          <a:stretch/>
        </p:blipFill>
        <p:spPr bwMode="auto">
          <a:xfrm>
            <a:off x="-8238" y="-16477"/>
            <a:ext cx="12200238" cy="6878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Box 4"/>
          <p:cNvSpPr txBox="1">
            <a:spLocks noChangeArrowheads="1"/>
          </p:cNvSpPr>
          <p:nvPr/>
        </p:nvSpPr>
        <p:spPr bwMode="auto">
          <a:xfrm>
            <a:off x="0" y="3587360"/>
            <a:ext cx="3819014" cy="947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28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28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28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28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28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28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28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28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28" charset="-128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Dan Drazan</a:t>
            </a:r>
          </a:p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ddrazan@dunncarney.com</a:t>
            </a:r>
          </a:p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503.306.5347</a:t>
            </a:r>
            <a:endParaRPr lang="en-US" altLang="en-US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2494" y="5584748"/>
            <a:ext cx="2689477" cy="91028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92104" y="814172"/>
            <a:ext cx="3217547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800" b="1" dirty="0" smtClean="0">
                <a:solidFill>
                  <a:srgbClr val="4B332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Questions?</a:t>
            </a:r>
            <a:endParaRPr lang="en-US" altLang="en-US" sz="3800" b="1" dirty="0">
              <a:solidFill>
                <a:srgbClr val="4B332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3819014" y="3587360"/>
            <a:ext cx="4127299" cy="947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28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28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28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28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28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28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28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28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28" charset="-128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J. David Zehntbauer</a:t>
            </a:r>
          </a:p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dzehntbauer@dunncarney.com</a:t>
            </a:r>
          </a:p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503.306.5320</a:t>
            </a:r>
            <a:endParaRPr lang="en-US" altLang="en-US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4468" y="1676683"/>
            <a:ext cx="3196392" cy="17974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99" y="1676683"/>
            <a:ext cx="3196392" cy="179745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946313" y="3612011"/>
            <a:ext cx="3982528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Stephanie Bradley Fryer</a:t>
            </a:r>
          </a:p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Stephanie@bradleyfryercounsel.com</a:t>
            </a:r>
          </a:p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325-307-8660</a:t>
            </a:r>
            <a:endParaRPr lang="en-US" altLang="en-US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9" name="Group 4"/>
          <p:cNvGrpSpPr>
            <a:grpSpLocks noChangeAspect="1"/>
          </p:cNvGrpSpPr>
          <p:nvPr/>
        </p:nvGrpSpPr>
        <p:grpSpPr bwMode="auto">
          <a:xfrm>
            <a:off x="9092494" y="1022449"/>
            <a:ext cx="1630350" cy="2451686"/>
            <a:chOff x="-3467" y="-9798"/>
            <a:chExt cx="9262" cy="13928"/>
          </a:xfrm>
        </p:grpSpPr>
        <p:sp>
          <p:nvSpPr>
            <p:cNvPr id="10" name="AutoShape 3"/>
            <p:cNvSpPr>
              <a:spLocks noChangeAspect="1" noChangeArrowheads="1" noTextEdit="1"/>
            </p:cNvSpPr>
            <p:nvPr/>
          </p:nvSpPr>
          <p:spPr bwMode="auto">
            <a:xfrm>
              <a:off x="-3467" y="-9798"/>
              <a:ext cx="9262" cy="13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467" y="-9798"/>
              <a:ext cx="9268" cy="139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94482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5"/>
          <a:stretch/>
        </p:blipFill>
        <p:spPr>
          <a:xfrm>
            <a:off x="0" y="0"/>
            <a:ext cx="4214106" cy="6858000"/>
          </a:xfrm>
          <a:prstGeom prst="rect">
            <a:avLst/>
          </a:prstGeom>
        </p:spPr>
      </p:pic>
      <p:sp>
        <p:nvSpPr>
          <p:cNvPr id="19458" name="TextBox 4"/>
          <p:cNvSpPr txBox="1">
            <a:spLocks noChangeArrowheads="1"/>
          </p:cNvSpPr>
          <p:nvPr/>
        </p:nvSpPr>
        <p:spPr bwMode="auto">
          <a:xfrm>
            <a:off x="2529437" y="525881"/>
            <a:ext cx="490057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2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2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2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2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2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2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2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2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28" charset="-128"/>
              </a:defRPr>
            </a:lvl9pPr>
          </a:lstStyle>
          <a:p>
            <a:r>
              <a:rPr lang="en-US" altLang="en-US" sz="3800" b="1" dirty="0" smtClean="0">
                <a:solidFill>
                  <a:srgbClr val="4B332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 Due Diligence</a:t>
            </a:r>
            <a:endParaRPr lang="en-US" altLang="en-US" sz="3800" b="1" dirty="0">
              <a:solidFill>
                <a:srgbClr val="4B332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99305" y="1259628"/>
            <a:ext cx="67386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 indent="-457200" algn="just">
              <a:spcAft>
                <a:spcPts val="1200"/>
              </a:spcAft>
              <a:buClr>
                <a:srgbClr val="010000"/>
              </a:buClr>
            </a:pPr>
            <a:r>
              <a:rPr lang="en-US" sz="3200" b="1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w Cen MT" panose="020B0602020104020603" pitchFamily="34" charset="0"/>
                <a:ea typeface="Times New Roman" panose="02020603050405020304" pitchFamily="18" charset="0"/>
              </a:rPr>
              <a:t>Economic Issues</a:t>
            </a:r>
            <a:endParaRPr lang="en-US" sz="3200" b="1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893" y="2885927"/>
            <a:ext cx="5162614" cy="27964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787" y="2106093"/>
            <a:ext cx="4007324" cy="400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889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5"/>
          <a:stretch/>
        </p:blipFill>
        <p:spPr>
          <a:xfrm>
            <a:off x="0" y="0"/>
            <a:ext cx="4214106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43200" y="117715"/>
            <a:ext cx="82770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1" algn="just">
              <a:spcBef>
                <a:spcPts val="0"/>
              </a:spcBef>
              <a:spcAft>
                <a:spcPts val="1200"/>
              </a:spcAft>
              <a:buClr>
                <a:srgbClr val="010000"/>
              </a:buClr>
              <a:tabLst>
                <a:tab pos="914400" algn="l"/>
              </a:tabLst>
            </a:pPr>
            <a:r>
              <a:rPr lang="en-US" sz="3200" b="1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w Cen MT" panose="020B0602020104020603" pitchFamily="34" charset="0"/>
                <a:ea typeface="Times New Roman" panose="02020603050405020304" pitchFamily="18" charset="0"/>
              </a:rPr>
              <a:t>Condition of Land, Buildings </a:t>
            </a:r>
            <a:r>
              <a:rPr lang="en-US" sz="32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w Cen MT" panose="020B0602020104020603" pitchFamily="34" charset="0"/>
                <a:ea typeface="Times New Roman" panose="02020603050405020304" pitchFamily="18" charset="0"/>
              </a:rPr>
              <a:t>and </a:t>
            </a:r>
            <a:r>
              <a:rPr lang="en-US" sz="3200" b="1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w Cen MT" panose="020B0602020104020603" pitchFamily="34" charset="0"/>
                <a:ea typeface="Times New Roman" panose="02020603050405020304" pitchFamily="18" charset="0"/>
              </a:rPr>
              <a:t>Equipment</a:t>
            </a:r>
            <a:endParaRPr lang="en-US" sz="3200" b="1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876" y="3862521"/>
            <a:ext cx="4898078" cy="29056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943" y="820204"/>
            <a:ext cx="4900011" cy="29524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711044" y="2111787"/>
            <a:ext cx="40223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143000" marR="0" lvl="2" indent="-228600" algn="just">
              <a:spcBef>
                <a:spcPts val="0"/>
              </a:spcBef>
              <a:spcAft>
                <a:spcPts val="1200"/>
              </a:spcAft>
              <a:buClr>
                <a:srgbClr val="010000"/>
              </a:buClr>
              <a:buFont typeface="+mj-lt"/>
              <a:buAutoNum type="romanLcPeriod"/>
              <a:tabLst>
                <a:tab pos="1371600" algn="l"/>
              </a:tabLst>
            </a:pPr>
            <a:r>
              <a:rPr lang="en-US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w Cen MT" panose="020B0602020104020603" pitchFamily="34" charset="0"/>
                <a:ea typeface="Times New Roman" panose="02020603050405020304" pitchFamily="18" charset="0"/>
              </a:rPr>
              <a:t>Tenant: Perform inspections.</a:t>
            </a:r>
            <a:endParaRPr lang="en-US" b="1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711044" y="5130685"/>
            <a:ext cx="57313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2" algn="just">
              <a:spcBef>
                <a:spcPts val="0"/>
              </a:spcBef>
              <a:spcAft>
                <a:spcPts val="1200"/>
              </a:spcAft>
              <a:buClr>
                <a:srgbClr val="010000"/>
              </a:buClr>
            </a:pPr>
            <a:r>
              <a:rPr lang="en-US" b="1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w Cen MT" panose="020B0602020104020603" pitchFamily="34" charset="0"/>
                <a:ea typeface="Times New Roman" panose="02020603050405020304" pitchFamily="18" charset="0"/>
              </a:rPr>
              <a:t>ii. Landlord</a:t>
            </a:r>
            <a:r>
              <a:rPr lang="en-US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w Cen MT" panose="020B0602020104020603" pitchFamily="34" charset="0"/>
                <a:ea typeface="Times New Roman" panose="02020603050405020304" pitchFamily="18" charset="0"/>
              </a:rPr>
              <a:t>: Disclose known material defects. </a:t>
            </a:r>
            <a:endParaRPr lang="en-US" b="1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4218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5"/>
          <a:stretch/>
        </p:blipFill>
        <p:spPr>
          <a:xfrm>
            <a:off x="0" y="0"/>
            <a:ext cx="4214106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61673" y="202322"/>
            <a:ext cx="47097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1" algn="just">
              <a:spcBef>
                <a:spcPts val="0"/>
              </a:spcBef>
              <a:spcAft>
                <a:spcPts val="1200"/>
              </a:spcAft>
              <a:buClr>
                <a:srgbClr val="010000"/>
              </a:buClr>
              <a:tabLst>
                <a:tab pos="914400" algn="l"/>
              </a:tabLst>
            </a:pPr>
            <a:r>
              <a:rPr lang="en-US" sz="3200" b="1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w Cen MT" panose="020B0602020104020603" pitchFamily="34" charset="0"/>
                <a:ea typeface="Times New Roman" panose="02020603050405020304" pitchFamily="18" charset="0"/>
              </a:rPr>
              <a:t>Environmental</a:t>
            </a:r>
            <a:endParaRPr lang="en-US" sz="3200" b="1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625" y="3187048"/>
            <a:ext cx="3670952" cy="367095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414619" y="4283860"/>
            <a:ext cx="529916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indent="457200" algn="just">
              <a:spcBef>
                <a:spcPts val="0"/>
              </a:spcBef>
              <a:spcAft>
                <a:spcPts val="1200"/>
              </a:spcAft>
            </a:pPr>
            <a:r>
              <a:rPr lang="en-US" b="1" dirty="0">
                <a:latin typeface="Tw Cen MT" panose="020B06020201040206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ii. Phase I environmental site assessment or ESA:  Study of public records and background information concerning the use of the property and the adjacent properties. Does not include testing of soil, water or air samples.</a:t>
            </a:r>
            <a:endParaRPr lang="en-US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0701" y="934041"/>
            <a:ext cx="4177486" cy="263806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188529" y="1929908"/>
            <a:ext cx="55252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4675" marR="0" indent="339725" algn="just">
              <a:spcBef>
                <a:spcPts val="0"/>
              </a:spcBef>
              <a:spcAft>
                <a:spcPts val="1200"/>
              </a:spcAft>
            </a:pPr>
            <a:r>
              <a:rPr lang="en-US" b="1" dirty="0" smtClean="0">
                <a:latin typeface="Tw Cen MT" panose="020B06020201040206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i. Background</a:t>
            </a:r>
            <a:r>
              <a:rPr lang="en-US" b="1" dirty="0">
                <a:latin typeface="Tw Cen MT" panose="020B06020201040206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Both “owners” and “operators” are jointly and severally liable.</a:t>
            </a:r>
            <a:endParaRPr lang="en-US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461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5"/>
          <a:stretch/>
        </p:blipFill>
        <p:spPr>
          <a:xfrm>
            <a:off x="0" y="0"/>
            <a:ext cx="4214106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19094" y="73090"/>
            <a:ext cx="89987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1" algn="ctr">
              <a:spcBef>
                <a:spcPts val="0"/>
              </a:spcBef>
              <a:spcAft>
                <a:spcPts val="1200"/>
              </a:spcAft>
              <a:buClr>
                <a:srgbClr val="010000"/>
              </a:buClr>
              <a:tabLst>
                <a:tab pos="914400" algn="l"/>
              </a:tabLst>
            </a:pPr>
            <a:r>
              <a:rPr lang="en-US" sz="3200" b="1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w Cen MT" panose="020B0602020104020603" pitchFamily="34" charset="0"/>
                <a:ea typeface="Times New Roman" panose="02020603050405020304" pitchFamily="18" charset="0"/>
              </a:rPr>
              <a:t>Environmental</a:t>
            </a:r>
          </a:p>
          <a:p>
            <a:pPr marL="457200" marR="0" indent="457200" algn="just">
              <a:spcBef>
                <a:spcPts val="0"/>
              </a:spcBef>
              <a:spcAft>
                <a:spcPts val="1200"/>
              </a:spcAft>
            </a:pPr>
            <a:r>
              <a:rPr lang="en-US" u="sng" dirty="0" smtClean="0">
                <a:latin typeface="Tw Cen MT" panose="020B06020201040206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ESA </a:t>
            </a:r>
            <a:r>
              <a:rPr lang="en-US" u="sng" dirty="0">
                <a:latin typeface="Tw Cen MT" panose="020B06020201040206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Phase II</a:t>
            </a:r>
            <a:r>
              <a:rPr lang="en-US" dirty="0">
                <a:latin typeface="Tw Cen MT" panose="020B06020201040206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 S</a:t>
            </a:r>
            <a:r>
              <a:rPr lang="en-US" dirty="0" smtClean="0">
                <a:latin typeface="Tw Cen MT" panose="020B06020201040206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tudy </a:t>
            </a:r>
            <a:r>
              <a:rPr lang="en-US" dirty="0">
                <a:latin typeface="Tw Cen MT" panose="020B06020201040206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 includes soil, ground water, and/or air samples.  If contamination is found, a report on a Phase II ESA will typically provide recommendations for remediation</a:t>
            </a:r>
            <a:r>
              <a:rPr lang="en-US" dirty="0" smtClean="0">
                <a:latin typeface="Tw Cen MT" panose="020B06020201040206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013" y="1642750"/>
            <a:ext cx="4133678" cy="23482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013" y="4143075"/>
            <a:ext cx="4133678" cy="256288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335486" y="2448773"/>
            <a:ext cx="53165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62013" marR="0" lvl="2" indent="52388" algn="just">
              <a:spcBef>
                <a:spcPts val="0"/>
              </a:spcBef>
              <a:spcAft>
                <a:spcPts val="1200"/>
              </a:spcAft>
              <a:buClr>
                <a:srgbClr val="010000"/>
              </a:buClr>
              <a:buFont typeface="+mj-lt"/>
              <a:buAutoNum type="romanLcPeriod"/>
            </a:pPr>
            <a:r>
              <a:rPr lang="en-US" b="1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w Cen MT" panose="020B0602020104020603" pitchFamily="34" charset="0"/>
                <a:ea typeface="Times New Roman" panose="02020603050405020304" pitchFamily="18" charset="0"/>
              </a:rPr>
              <a:t> Tenant</a:t>
            </a:r>
            <a:r>
              <a:rPr lang="en-US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w Cen MT" panose="020B0602020104020603" pitchFamily="34" charset="0"/>
                <a:ea typeface="Times New Roman" panose="02020603050405020304" pitchFamily="18" charset="0"/>
              </a:rPr>
              <a:t>: Environmental investigation </a:t>
            </a:r>
            <a:r>
              <a:rPr lang="en-US" b="1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w Cen MT" panose="020B0602020104020603" pitchFamily="34" charset="0"/>
                <a:ea typeface="Times New Roman" panose="02020603050405020304" pitchFamily="18" charset="0"/>
              </a:rPr>
              <a:t>before leasing </a:t>
            </a:r>
            <a:r>
              <a:rPr lang="en-US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w Cen MT" panose="020B0602020104020603" pitchFamily="34" charset="0"/>
                <a:ea typeface="Times New Roman" panose="02020603050405020304" pitchFamily="18" charset="0"/>
              </a:rPr>
              <a:t>the property.</a:t>
            </a:r>
            <a:endParaRPr lang="en-US" b="1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35486" y="4797054"/>
            <a:ext cx="5734594" cy="923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2" algn="just">
              <a:spcBef>
                <a:spcPts val="0"/>
              </a:spcBef>
              <a:spcAft>
                <a:spcPts val="1200"/>
              </a:spcAft>
              <a:buClr>
                <a:srgbClr val="010000"/>
              </a:buClr>
              <a:tabLst>
                <a:tab pos="1371600" algn="l"/>
              </a:tabLst>
            </a:pPr>
            <a:r>
              <a:rPr lang="en-US" b="1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w Cen MT" panose="020B0602020104020603" pitchFamily="34" charset="0"/>
                <a:ea typeface="Times New Roman" panose="02020603050405020304" pitchFamily="18" charset="0"/>
              </a:rPr>
              <a:t>ii. Landlord</a:t>
            </a:r>
            <a:r>
              <a:rPr lang="en-US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w Cen MT" panose="020B0602020104020603" pitchFamily="34" charset="0"/>
                <a:ea typeface="Times New Roman" panose="02020603050405020304" pitchFamily="18" charset="0"/>
              </a:rPr>
              <a:t>: Tenant to provide a copy of any Phase I ESA report. Control over the performance of any Phase II testing. </a:t>
            </a:r>
            <a:endParaRPr lang="en-US" sz="2800" b="1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829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5"/>
          <a:stretch/>
        </p:blipFill>
        <p:spPr>
          <a:xfrm>
            <a:off x="0" y="0"/>
            <a:ext cx="4214106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53600" y="159354"/>
            <a:ext cx="899876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1" algn="ctr">
              <a:spcBef>
                <a:spcPts val="0"/>
              </a:spcBef>
              <a:spcAft>
                <a:spcPts val="1200"/>
              </a:spcAft>
              <a:buClr>
                <a:srgbClr val="010000"/>
              </a:buClr>
              <a:tabLst>
                <a:tab pos="914400" algn="l"/>
              </a:tabLst>
            </a:pPr>
            <a:r>
              <a:rPr lang="en-US" sz="3200" b="1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w Cen MT" panose="020B0602020104020603" pitchFamily="34" charset="0"/>
                <a:ea typeface="Times New Roman" panose="02020603050405020304" pitchFamily="18" charset="0"/>
              </a:rPr>
              <a:t>Water Rights</a:t>
            </a:r>
          </a:p>
          <a:p>
            <a:pPr marR="0" lvl="1" algn="just">
              <a:spcBef>
                <a:spcPts val="0"/>
              </a:spcBef>
              <a:spcAft>
                <a:spcPts val="1200"/>
              </a:spcAft>
              <a:buClr>
                <a:srgbClr val="010000"/>
              </a:buClr>
              <a:tabLst>
                <a:tab pos="914400" algn="l"/>
              </a:tabLst>
            </a:pPr>
            <a:endParaRPr lang="en-US" sz="2800" b="1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454" y="744129"/>
            <a:ext cx="4376224" cy="291566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096000" y="3784801"/>
            <a:ext cx="5950183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2" algn="just">
              <a:spcBef>
                <a:spcPts val="0"/>
              </a:spcBef>
              <a:spcAft>
                <a:spcPts val="1200"/>
              </a:spcAft>
              <a:buClr>
                <a:srgbClr val="010000"/>
              </a:buClr>
              <a:tabLst>
                <a:tab pos="1371600" algn="l"/>
              </a:tabLst>
            </a:pPr>
            <a:r>
              <a:rPr lang="en-US" b="1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w Cen MT" panose="020B0602020104020603" pitchFamily="34" charset="0"/>
                <a:ea typeface="Times New Roman" panose="02020603050405020304" pitchFamily="18" charset="0"/>
              </a:rPr>
              <a:t>iii. Water </a:t>
            </a:r>
            <a:r>
              <a:rPr lang="en-US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w Cen MT" panose="020B0602020104020603" pitchFamily="34" charset="0"/>
                <a:ea typeface="Times New Roman" panose="02020603050405020304" pitchFamily="18" charset="0"/>
              </a:rPr>
              <a:t>Rights Red Flags:</a:t>
            </a:r>
            <a:endParaRPr lang="en-US" b="1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600200" marR="0" lvl="3" indent="-228600" algn="just">
              <a:spcBef>
                <a:spcPts val="0"/>
              </a:spcBef>
              <a:spcAft>
                <a:spcPts val="1200"/>
              </a:spcAft>
              <a:buClr>
                <a:srgbClr val="010000"/>
              </a:buClr>
              <a:buFont typeface="+mj-lt"/>
              <a:buAutoNum type="arabicParenBoth"/>
              <a:tabLst>
                <a:tab pos="1828800" algn="l"/>
              </a:tabLst>
            </a:pPr>
            <a:r>
              <a:rPr lang="en-US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w Cen MT" panose="020B0602020104020603" pitchFamily="34" charset="0"/>
                <a:ea typeface="Times New Roman" panose="02020603050405020304" pitchFamily="18" charset="0"/>
              </a:rPr>
              <a:t>Is your prospective landlord using water without a water right or inconsistent with a water right?</a:t>
            </a:r>
            <a:endParaRPr lang="en-US" b="1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600200" marR="0" lvl="3" indent="-228600" algn="just">
              <a:spcBef>
                <a:spcPts val="0"/>
              </a:spcBef>
              <a:spcAft>
                <a:spcPts val="1200"/>
              </a:spcAft>
              <a:buClr>
                <a:srgbClr val="010000"/>
              </a:buClr>
              <a:buFont typeface="+mj-lt"/>
              <a:buAutoNum type="arabicParenBoth"/>
              <a:tabLst>
                <a:tab pos="1828800" algn="l"/>
              </a:tabLst>
            </a:pPr>
            <a:r>
              <a:rPr lang="en-US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w Cen MT" panose="020B0602020104020603" pitchFamily="34" charset="0"/>
                <a:ea typeface="Times New Roman" panose="02020603050405020304" pitchFamily="18" charset="0"/>
              </a:rPr>
              <a:t>Is there a water right owned by your prospective landlord without water actually being used?</a:t>
            </a:r>
            <a:endParaRPr lang="en-US" b="1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96000" y="126734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1143000" marR="0" lvl="2" indent="-228600" algn="just">
              <a:spcBef>
                <a:spcPts val="0"/>
              </a:spcBef>
              <a:spcAft>
                <a:spcPts val="1200"/>
              </a:spcAft>
              <a:buClr>
                <a:srgbClr val="010000"/>
              </a:buClr>
              <a:buFont typeface="+mj-lt"/>
              <a:buAutoNum type="romanLcPeriod"/>
              <a:tabLst>
                <a:tab pos="1371600" algn="l"/>
              </a:tabLst>
            </a:pPr>
            <a:r>
              <a:rPr lang="en-US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w Cen MT" panose="020B0602020104020603" pitchFamily="34" charset="0"/>
                <a:ea typeface="Times New Roman" panose="02020603050405020304" pitchFamily="18" charset="0"/>
              </a:rPr>
              <a:t>Tenant: Availability of water and right to </a:t>
            </a:r>
            <a:r>
              <a:rPr lang="en-US" b="1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w Cen MT" panose="020B0602020104020603" pitchFamily="34" charset="0"/>
                <a:ea typeface="Times New Roman" panose="02020603050405020304" pitchFamily="18" charset="0"/>
              </a:rPr>
              <a:t>such water </a:t>
            </a:r>
            <a:r>
              <a:rPr lang="en-US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w Cen MT" panose="020B0602020104020603" pitchFamily="34" charset="0"/>
                <a:ea typeface="Times New Roman" panose="02020603050405020304" pitchFamily="18" charset="0"/>
              </a:rPr>
              <a:t>should be verified. </a:t>
            </a:r>
          </a:p>
        </p:txBody>
      </p:sp>
      <p:sp>
        <p:nvSpPr>
          <p:cNvPr id="8" name="Rectangle 7"/>
          <p:cNvSpPr/>
          <p:nvPr/>
        </p:nvSpPr>
        <p:spPr>
          <a:xfrm>
            <a:off x="6096000" y="252607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1143000" marR="0" lvl="2" indent="-228600" algn="just">
              <a:spcBef>
                <a:spcPts val="0"/>
              </a:spcBef>
              <a:spcAft>
                <a:spcPts val="1200"/>
              </a:spcAft>
              <a:buClr>
                <a:srgbClr val="010000"/>
              </a:buClr>
              <a:tabLst>
                <a:tab pos="1371600" algn="l"/>
              </a:tabLst>
            </a:pPr>
            <a:r>
              <a:rPr lang="en-US" b="1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w Cen MT" panose="020B0602020104020603" pitchFamily="34" charset="0"/>
                <a:ea typeface="Times New Roman" panose="02020603050405020304" pitchFamily="18" charset="0"/>
              </a:rPr>
              <a:t>ii. Landlord</a:t>
            </a:r>
            <a:r>
              <a:rPr lang="en-US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w Cen MT" panose="020B0602020104020603" pitchFamily="34" charset="0"/>
                <a:ea typeface="Times New Roman" panose="02020603050405020304" pitchFamily="18" charset="0"/>
              </a:rPr>
              <a:t>: Landlord should be prepared to provide </a:t>
            </a:r>
            <a:r>
              <a:rPr lang="en-US" b="1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w Cen MT" panose="020B0602020104020603" pitchFamily="34" charset="0"/>
                <a:ea typeface="Times New Roman" panose="02020603050405020304" pitchFamily="18" charset="0"/>
              </a:rPr>
              <a:t> documentation </a:t>
            </a:r>
            <a:r>
              <a:rPr lang="en-US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w Cen MT" panose="020B0602020104020603" pitchFamily="34" charset="0"/>
                <a:ea typeface="Times New Roman" panose="02020603050405020304" pitchFamily="18" charset="0"/>
              </a:rPr>
              <a:t>of its water rights.</a:t>
            </a:r>
            <a:endParaRPr lang="en-US" b="1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454" y="3788200"/>
            <a:ext cx="4367768" cy="262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316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5"/>
          <a:stretch/>
        </p:blipFill>
        <p:spPr>
          <a:xfrm>
            <a:off x="0" y="0"/>
            <a:ext cx="4214106" cy="6858000"/>
          </a:xfrm>
          <a:prstGeom prst="rect">
            <a:avLst/>
          </a:prstGeom>
        </p:spPr>
      </p:pic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2516374" y="90118"/>
            <a:ext cx="7097642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2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2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2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2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2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2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2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2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28" charset="-128"/>
              </a:defRPr>
            </a:lvl9pPr>
          </a:lstStyle>
          <a:p>
            <a:r>
              <a:rPr lang="en-US" altLang="en-US" sz="3800" b="1" dirty="0">
                <a:solidFill>
                  <a:srgbClr val="4B332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altLang="en-US" sz="3800" b="1" dirty="0" smtClean="0">
                <a:solidFill>
                  <a:srgbClr val="4B332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The Lease Agreement</a:t>
            </a:r>
            <a:endParaRPr lang="en-US" altLang="en-US" sz="3800" b="1" dirty="0">
              <a:solidFill>
                <a:srgbClr val="4B332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62245" y="790512"/>
            <a:ext cx="8463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marR="0" algn="just"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latin typeface="Tw Cen MT" panose="020B06020201040206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“Standard” forms for agricultural leases not generally available.  Often primarily commercial in nature, but may contain residential elements if a dwelling is included.  </a:t>
            </a:r>
            <a:endParaRPr lang="en-US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566" y="2225476"/>
            <a:ext cx="5065330" cy="31742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0156" y="2246832"/>
            <a:ext cx="4697342" cy="313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547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5"/>
          <a:stretch/>
        </p:blipFill>
        <p:spPr>
          <a:xfrm>
            <a:off x="0" y="0"/>
            <a:ext cx="4214106" cy="6858000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594752" y="1231276"/>
            <a:ext cx="7097642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2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2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2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2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2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2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2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2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28" charset="-128"/>
              </a:defRPr>
            </a:lvl9pPr>
          </a:lstStyle>
          <a:p>
            <a:r>
              <a:rPr lang="en-US" altLang="en-US" sz="3800" b="1" dirty="0" smtClean="0">
                <a:solidFill>
                  <a:srgbClr val="4B332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 Rent</a:t>
            </a:r>
            <a:endParaRPr lang="en-US" altLang="en-US" sz="3800" b="1" dirty="0">
              <a:solidFill>
                <a:srgbClr val="4B332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94752" y="2765169"/>
            <a:ext cx="393667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1" algn="just">
              <a:spcBef>
                <a:spcPts val="0"/>
              </a:spcBef>
              <a:spcAft>
                <a:spcPts val="1200"/>
              </a:spcAft>
              <a:buClr>
                <a:srgbClr val="010000"/>
              </a:buClr>
              <a:tabLst>
                <a:tab pos="914400" algn="l"/>
              </a:tabLst>
            </a:pPr>
            <a:r>
              <a:rPr lang="en-US" b="1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w Cen MT" panose="020B0602020104020603" pitchFamily="34" charset="0"/>
                <a:ea typeface="Times New Roman" panose="02020603050405020304" pitchFamily="18" charset="0"/>
              </a:rPr>
              <a:t>i.	Base Rent.</a:t>
            </a:r>
            <a:endParaRPr lang="en-US" b="1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0" lvl="1" algn="just">
              <a:spcBef>
                <a:spcPts val="0"/>
              </a:spcBef>
              <a:spcAft>
                <a:spcPts val="1200"/>
              </a:spcAft>
              <a:buClr>
                <a:srgbClr val="010000"/>
              </a:buClr>
              <a:tabLst>
                <a:tab pos="914400" algn="l"/>
              </a:tabLst>
            </a:pPr>
            <a:r>
              <a:rPr lang="en-US" b="1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w Cen MT" panose="020B0602020104020603" pitchFamily="34" charset="0"/>
                <a:ea typeface="Times New Roman" panose="02020603050405020304" pitchFamily="18" charset="0"/>
              </a:rPr>
              <a:t>ii.	Adjustments to Base Rent.</a:t>
            </a:r>
            <a:endParaRPr lang="en-US" b="1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14400" marR="0" lvl="1" indent="-457200">
              <a:spcBef>
                <a:spcPts val="0"/>
              </a:spcBef>
              <a:spcAft>
                <a:spcPts val="1200"/>
              </a:spcAft>
              <a:buClr>
                <a:srgbClr val="010000"/>
              </a:buClr>
              <a:tabLst>
                <a:tab pos="914400" algn="l"/>
              </a:tabLst>
            </a:pPr>
            <a:r>
              <a:rPr lang="en-US" b="1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w Cen MT" panose="020B0602020104020603" pitchFamily="34" charset="0"/>
                <a:ea typeface="Times New Roman" panose="02020603050405020304" pitchFamily="18" charset="0"/>
              </a:rPr>
              <a:t>iii.	Expenses</a:t>
            </a:r>
            <a:r>
              <a:rPr lang="en-US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w Cen MT" panose="020B0602020104020603" pitchFamily="34" charset="0"/>
                <a:ea typeface="Times New Roman" panose="02020603050405020304" pitchFamily="18" charset="0"/>
              </a:rPr>
              <a:t>: </a:t>
            </a:r>
            <a:r>
              <a:rPr lang="en-US" b="1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w Cen MT" panose="020B0602020104020603" pitchFamily="34" charset="0"/>
                <a:ea typeface="Times New Roman" panose="02020603050405020304" pitchFamily="18" charset="0"/>
              </a:rPr>
              <a:t>Taxes,  Insurance and Utilities.</a:t>
            </a:r>
            <a:endParaRPr lang="en-US" b="1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0" lvl="1">
              <a:spcBef>
                <a:spcPts val="0"/>
              </a:spcBef>
              <a:spcAft>
                <a:spcPts val="1200"/>
              </a:spcAft>
              <a:buClr>
                <a:srgbClr val="010000"/>
              </a:buClr>
              <a:tabLst>
                <a:tab pos="914400" algn="l"/>
              </a:tabLst>
            </a:pPr>
            <a:r>
              <a:rPr lang="en-US" b="1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w Cen MT" panose="020B0602020104020603" pitchFamily="34" charset="0"/>
                <a:ea typeface="Times New Roman" panose="02020603050405020304" pitchFamily="18" charset="0"/>
              </a:rPr>
              <a:t>iv.	Self-Help offset </a:t>
            </a:r>
            <a:r>
              <a:rPr lang="en-US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w Cen MT" panose="020B0602020104020603" pitchFamily="34" charset="0"/>
                <a:ea typeface="Times New Roman" panose="02020603050405020304" pitchFamily="18" charset="0"/>
              </a:rPr>
              <a:t>or deduction</a:t>
            </a:r>
            <a:r>
              <a:rPr lang="en-US" b="1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w Cen MT" panose="020B0602020104020603" pitchFamily="34" charset="0"/>
                <a:ea typeface="Times New Roman" panose="02020603050405020304" pitchFamily="18" charset="0"/>
              </a:rPr>
              <a:t>.</a:t>
            </a:r>
            <a:endParaRPr lang="en-US" b="1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499" y="3486150"/>
            <a:ext cx="4820675" cy="32137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499" y="92084"/>
            <a:ext cx="4820675" cy="332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268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5"/>
          <a:stretch/>
        </p:blipFill>
        <p:spPr>
          <a:xfrm>
            <a:off x="0" y="0"/>
            <a:ext cx="4214106" cy="6858000"/>
          </a:xfrm>
          <a:prstGeom prst="rect">
            <a:avLst/>
          </a:prstGeom>
        </p:spPr>
      </p:pic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2529437" y="98015"/>
            <a:ext cx="7925778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2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2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2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2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2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2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2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2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28" charset="-128"/>
              </a:defRPr>
            </a:lvl9pPr>
          </a:lstStyle>
          <a:p>
            <a:r>
              <a:rPr lang="en-US" altLang="en-US" sz="3800" b="1" dirty="0" smtClean="0">
                <a:solidFill>
                  <a:srgbClr val="4B332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4. Use of the Premises</a:t>
            </a:r>
            <a:endParaRPr lang="en-US" altLang="en-US" sz="3800" b="1" dirty="0">
              <a:solidFill>
                <a:srgbClr val="4B332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94885" y="2253613"/>
            <a:ext cx="4831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1" algn="just">
              <a:spcBef>
                <a:spcPts val="0"/>
              </a:spcBef>
              <a:spcAft>
                <a:spcPts val="1200"/>
              </a:spcAft>
              <a:buClr>
                <a:srgbClr val="010000"/>
              </a:buClr>
              <a:tabLst>
                <a:tab pos="914400" algn="l"/>
              </a:tabLst>
            </a:pPr>
            <a:r>
              <a:rPr lang="en-US" b="1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w Cen MT" panose="020B0602020104020603" pitchFamily="34" charset="0"/>
                <a:ea typeface="Times New Roman" panose="02020603050405020304" pitchFamily="18" charset="0"/>
              </a:rPr>
              <a:t>i.  Landlord</a:t>
            </a:r>
            <a:r>
              <a:rPr lang="en-US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w Cen MT" panose="020B0602020104020603" pitchFamily="34" charset="0"/>
                <a:ea typeface="Times New Roman" panose="02020603050405020304" pitchFamily="18" charset="0"/>
              </a:rPr>
              <a:t>: </a:t>
            </a:r>
            <a:r>
              <a:rPr lang="en-US" b="1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w Cen MT" panose="020B0602020104020603" pitchFamily="34" charset="0"/>
                <a:ea typeface="Times New Roman" panose="02020603050405020304" pitchFamily="18" charset="0"/>
              </a:rPr>
              <a:t>Confirm any specific conditions to use.</a:t>
            </a:r>
            <a:endParaRPr lang="en-US" b="1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191" y="775123"/>
            <a:ext cx="4461940" cy="295698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194885" y="4833386"/>
            <a:ext cx="45545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1" algn="just">
              <a:spcBef>
                <a:spcPts val="0"/>
              </a:spcBef>
              <a:spcAft>
                <a:spcPts val="1200"/>
              </a:spcAft>
              <a:buClr>
                <a:srgbClr val="010000"/>
              </a:buClr>
              <a:tabLst>
                <a:tab pos="914400" algn="l"/>
              </a:tabLst>
            </a:pPr>
            <a:r>
              <a:rPr lang="en-US" b="1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w Cen MT" panose="020B0602020104020603" pitchFamily="34" charset="0"/>
                <a:ea typeface="Times New Roman" panose="02020603050405020304" pitchFamily="18" charset="0"/>
              </a:rPr>
              <a:t>ii.  Tenant</a:t>
            </a:r>
            <a:r>
              <a:rPr lang="en-US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w Cen MT" panose="020B0602020104020603" pitchFamily="34" charset="0"/>
                <a:ea typeface="Times New Roman" panose="02020603050405020304" pitchFamily="18" charset="0"/>
              </a:rPr>
              <a:t>: </a:t>
            </a:r>
            <a:r>
              <a:rPr lang="en-US" b="1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w Cen MT" panose="020B0602020104020603" pitchFamily="34" charset="0"/>
                <a:ea typeface="Times New Roman" panose="02020603050405020304" pitchFamily="18" charset="0"/>
              </a:rPr>
              <a:t>Seek flexibility in permitted use.</a:t>
            </a:r>
            <a:endParaRPr lang="en-US" b="1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1191" y="3798016"/>
            <a:ext cx="4461940" cy="279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69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1269</TotalTime>
  <Words>497</Words>
  <Application>Microsoft Office PowerPoint</Application>
  <PresentationFormat>Widescreen</PresentationFormat>
  <Paragraphs>62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Tw Cen MT</vt:lpstr>
      <vt:lpstr>Verdana</vt:lpstr>
      <vt:lpstr>Verdana Bold</vt:lpstr>
      <vt:lpstr>ヒラギノ角ゴ Pro W3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DCA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Caitlin E. Feldman</dc:creator>
  <cp:lastModifiedBy>J. David Zehntbauer</cp:lastModifiedBy>
  <cp:revision>74</cp:revision>
  <cp:lastPrinted>2019-08-05T20:00:58Z</cp:lastPrinted>
  <dcterms:created xsi:type="dcterms:W3CDTF">2018-01-11T18:28:22Z</dcterms:created>
  <dcterms:modified xsi:type="dcterms:W3CDTF">2019-11-01T17:56:10Z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eDOCS AutoSave">
    <vt:lpwstr/>
  </property>
</Properties>
</file>