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1.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2.xml" ContentType="application/vnd.openxmlformats-officedocument.drawingml.chartshapes+xml"/>
  <Override PartName="/ppt/notesSlides/notesSlide23.xml" ContentType="application/vnd.openxmlformats-officedocument.presentationml.notesSlide+xml"/>
  <Override PartName="/ppt/charts/chart9.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 id="2147483669" r:id="rId3"/>
  </p:sldMasterIdLst>
  <p:notesMasterIdLst>
    <p:notesMasterId r:id="rId49"/>
  </p:notesMasterIdLst>
  <p:handoutMasterIdLst>
    <p:handoutMasterId r:id="rId50"/>
  </p:handoutMasterIdLst>
  <p:sldIdLst>
    <p:sldId id="256" r:id="rId4"/>
    <p:sldId id="368" r:id="rId5"/>
    <p:sldId id="362" r:id="rId6"/>
    <p:sldId id="363" r:id="rId7"/>
    <p:sldId id="345" r:id="rId8"/>
    <p:sldId id="346" r:id="rId9"/>
    <p:sldId id="347" r:id="rId10"/>
    <p:sldId id="348" r:id="rId11"/>
    <p:sldId id="349" r:id="rId12"/>
    <p:sldId id="390" r:id="rId13"/>
    <p:sldId id="351" r:id="rId14"/>
    <p:sldId id="369" r:id="rId15"/>
    <p:sldId id="356" r:id="rId16"/>
    <p:sldId id="357" r:id="rId17"/>
    <p:sldId id="401" r:id="rId18"/>
    <p:sldId id="402" r:id="rId19"/>
    <p:sldId id="403" r:id="rId20"/>
    <p:sldId id="404" r:id="rId21"/>
    <p:sldId id="405" r:id="rId22"/>
    <p:sldId id="406" r:id="rId23"/>
    <p:sldId id="407" r:id="rId24"/>
    <p:sldId id="408" r:id="rId25"/>
    <p:sldId id="409" r:id="rId26"/>
    <p:sldId id="410" r:id="rId27"/>
    <p:sldId id="411" r:id="rId28"/>
    <p:sldId id="412" r:id="rId29"/>
    <p:sldId id="413" r:id="rId30"/>
    <p:sldId id="375" r:id="rId31"/>
    <p:sldId id="371" r:id="rId32"/>
    <p:sldId id="391" r:id="rId33"/>
    <p:sldId id="376" r:id="rId34"/>
    <p:sldId id="377" r:id="rId35"/>
    <p:sldId id="378" r:id="rId36"/>
    <p:sldId id="379" r:id="rId37"/>
    <p:sldId id="382" r:id="rId38"/>
    <p:sldId id="383" r:id="rId39"/>
    <p:sldId id="396" r:id="rId40"/>
    <p:sldId id="397" r:id="rId41"/>
    <p:sldId id="394" r:id="rId42"/>
    <p:sldId id="393" r:id="rId43"/>
    <p:sldId id="387" r:id="rId44"/>
    <p:sldId id="388" r:id="rId45"/>
    <p:sldId id="389" r:id="rId46"/>
    <p:sldId id="414" r:id="rId47"/>
    <p:sldId id="365" r:id="rId48"/>
  </p:sldIdLst>
  <p:sldSz cx="12188825" cy="6858000"/>
  <p:notesSz cx="9296400" cy="147828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F136909-424D-4F46-9E05-889AA0F64648}">
          <p14:sldIdLst>
            <p14:sldId id="256"/>
            <p14:sldId id="368"/>
          </p14:sldIdLst>
        </p14:section>
        <p14:section name="About NASS" id="{48192D4C-4531-4BE7-8ED3-EBF97E16DA57}">
          <p14:sldIdLst>
            <p14:sldId id="362"/>
            <p14:sldId id="363"/>
            <p14:sldId id="345"/>
            <p14:sldId id="346"/>
            <p14:sldId id="347"/>
          </p14:sldIdLst>
        </p14:section>
        <p14:section name="Who Do We Serve?" id="{DB85EE15-6A71-402E-811A-D010236F633E}">
          <p14:sldIdLst>
            <p14:sldId id="348"/>
            <p14:sldId id="349"/>
            <p14:sldId id="390"/>
          </p14:sldIdLst>
        </p14:section>
        <p14:section name="Why Our Work Matters to You" id="{023B35BE-7AFA-49B8-A79B-6F44A26684F0}">
          <p14:sldIdLst>
            <p14:sldId id="351"/>
            <p14:sldId id="369"/>
          </p14:sldIdLst>
        </p14:section>
        <p14:section name="Why Your Participation in NASS Surveys Matters" id="{86EFD3AF-555F-47F1-A7E1-87B6B2C2EE05}">
          <p14:sldIdLst>
            <p14:sldId id="356"/>
            <p14:sldId id="357"/>
            <p14:sldId id="401"/>
            <p14:sldId id="402"/>
            <p14:sldId id="403"/>
            <p14:sldId id="404"/>
            <p14:sldId id="405"/>
            <p14:sldId id="406"/>
            <p14:sldId id="407"/>
            <p14:sldId id="408"/>
            <p14:sldId id="409"/>
            <p14:sldId id="410"/>
            <p14:sldId id="411"/>
            <p14:sldId id="412"/>
            <p14:sldId id="413"/>
            <p14:sldId id="375"/>
            <p14:sldId id="371"/>
            <p14:sldId id="391"/>
            <p14:sldId id="376"/>
            <p14:sldId id="377"/>
            <p14:sldId id="378"/>
            <p14:sldId id="379"/>
            <p14:sldId id="382"/>
            <p14:sldId id="383"/>
            <p14:sldId id="396"/>
            <p14:sldId id="397"/>
            <p14:sldId id="394"/>
            <p14:sldId id="393"/>
            <p14:sldId id="387"/>
            <p14:sldId id="388"/>
            <p14:sldId id="389"/>
            <p14:sldId id="414"/>
            <p14:sldId id="365"/>
          </p14:sldIdLst>
        </p14:section>
      </p14:sectionLst>
    </p:ext>
    <p:ext uri="{EFAFB233-063F-42B5-8137-9DF3F51BA10A}">
      <p15:sldGuideLst xmlns:p15="http://schemas.microsoft.com/office/powerpoint/2012/main">
        <p15:guide id="1" orient="horz" pos="2160">
          <p15:clr>
            <a:srgbClr val="A4A3A4"/>
          </p15:clr>
        </p15:guide>
        <p15:guide id="2" pos="3839">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ael Tinati" initials="MT" lastIdx="4" clrIdx="0">
    <p:extLst/>
  </p:cmAuthor>
  <p:cmAuthor id="2" name="Kim Murphy" initials="KM" lastIdx="4" clrIdx="1">
    <p:extLst/>
  </p:cmAuthor>
  <p:cmAuthor id="3" name="Michelle McLain" initials="MM" lastIdx="1"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0F32"/>
    <a:srgbClr val="BD1515"/>
    <a:srgbClr val="46382E"/>
    <a:srgbClr val="522002"/>
    <a:srgbClr val="ECEBE7"/>
    <a:srgbClr val="A27140"/>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76" autoAdjust="0"/>
    <p:restoredTop sz="89761" autoAdjust="0"/>
  </p:normalViewPr>
  <p:slideViewPr>
    <p:cSldViewPr snapToGrid="0">
      <p:cViewPr varScale="1">
        <p:scale>
          <a:sx n="102" d="100"/>
          <a:sy n="102" d="100"/>
        </p:scale>
        <p:origin x="1098" y="102"/>
      </p:cViewPr>
      <p:guideLst>
        <p:guide orient="horz" pos="2160"/>
        <p:guide pos="3839"/>
      </p:guideLst>
    </p:cSldViewPr>
  </p:slideViewPr>
  <p:notesTextViewPr>
    <p:cViewPr>
      <p:scale>
        <a:sx n="1" d="1"/>
        <a:sy n="1" d="1"/>
      </p:scale>
      <p:origin x="0" y="0"/>
    </p:cViewPr>
  </p:notesTextViewPr>
  <p:sorterViewPr>
    <p:cViewPr>
      <p:scale>
        <a:sx n="100" d="100"/>
        <a:sy n="100" d="100"/>
      </p:scale>
      <p:origin x="0" y="4152"/>
    </p:cViewPr>
  </p:sorterViewPr>
  <p:notesViewPr>
    <p:cSldViewPr snapToGrid="0">
      <p:cViewPr varScale="1">
        <p:scale>
          <a:sx n="83" d="100"/>
          <a:sy n="83" d="100"/>
        </p:scale>
        <p:origin x="381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commentAuthors" Target="commentAuthors.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oleObject" Target="file:///\\kcfsn01\COMM\ALL\Census\2017\Presentations\Data%20files\Charts%20for%20PPT.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oleObject" Target="file:///\\kcfsn01\COMM\ALL\Census\2017\Presentations\Data%20files\Charts%20for%20PPT.xlsx" TargetMode="External"/><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kcfsn01\COMM\ALL\Census\2017\Presentations\Data%20files\Charts%20for%20PPT.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kcfsn01\COMM\ALL\Census\2017\Presentations\Data%20files\Charts%20for%20PPT.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kcfsn01\COMM\ALL\Census\2017\Presentations\Data%20files\Charts%20for%20PPT.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kcfsn01\COMM\ALL\Census\2017\Presentations\Data%20files\Charts%20for%20PPT.xlsx"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1.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kcfsn01\COMM\ALL\Census\2017\Presentations\Data%20files\Charts%20for%20PPT.xlsx" TargetMode="Externa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2.xml"/></Relationships>
</file>

<file path=ppt/charts/_rels/chart9.xml.rels><?xml version="1.0" encoding="UTF-8" standalone="yes"?>
<Relationships xmlns="http://schemas.openxmlformats.org/package/2006/relationships"><Relationship Id="rId1" Type="http://schemas.openxmlformats.org/officeDocument/2006/relationships/oleObject" Target="file:///\\kcfsn01\COMM\ALL\Census\2017\Presentations\Data%20files\Charts%20for%20PP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19474338195892"/>
          <c:y val="5.3343739588409239E-2"/>
          <c:w val="0.80716759606622634"/>
          <c:h val="0.9152712467219285"/>
        </c:manualLayout>
      </c:layout>
      <c:barChart>
        <c:barDir val="bar"/>
        <c:grouping val="clustered"/>
        <c:varyColors val="0"/>
        <c:ser>
          <c:idx val="1"/>
          <c:order val="0"/>
          <c:tx>
            <c:strRef>
              <c:f>'Response Mode'!$C$1</c:f>
              <c:strCache>
                <c:ptCount val="1"/>
                <c:pt idx="0">
                  <c:v>2017</c:v>
                </c:pt>
              </c:strCache>
            </c:strRef>
          </c:tx>
          <c:spPr>
            <a:solidFill>
              <a:srgbClr val="0A5540"/>
            </a:solidFill>
            <a:ln>
              <a:noFill/>
            </a:ln>
            <a:effectLst/>
          </c:spPr>
          <c:invertIfNegative val="0"/>
          <c:dLbls>
            <c:dLbl>
              <c:idx val="0"/>
              <c:tx>
                <c:rich>
                  <a:bodyPr/>
                  <a:lstStyle/>
                  <a:p>
                    <a:r>
                      <a:rPr lang="en-US" dirty="0" smtClean="0"/>
                      <a:t>0.8%</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Lst>
            </c:dLbl>
            <c:dLbl>
              <c:idx val="1"/>
              <c:tx>
                <c:rich>
                  <a:bodyPr/>
                  <a:lstStyle/>
                  <a:p>
                    <a:r>
                      <a:rPr lang="en-US" dirty="0" smtClean="0"/>
                      <a:t>4.7%</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Lst>
            </c:dLbl>
            <c:dLbl>
              <c:idx val="2"/>
              <c:tx>
                <c:rich>
                  <a:bodyPr/>
                  <a:lstStyle/>
                  <a:p>
                    <a:r>
                      <a:rPr lang="en-US" dirty="0" smtClean="0"/>
                      <a:t>23.8%</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Lst>
            </c:dLbl>
            <c:dLbl>
              <c:idx val="3"/>
              <c:tx>
                <c:rich>
                  <a:bodyPr/>
                  <a:lstStyle/>
                  <a:p>
                    <a:r>
                      <a:rPr lang="en-US" dirty="0" smtClean="0"/>
                      <a:t>68.6%</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'Response Mode'!$A$2:$A$5</c:f>
              <c:strCache>
                <c:ptCount val="4"/>
                <c:pt idx="0">
                  <c:v>Field</c:v>
                </c:pt>
                <c:pt idx="1">
                  <c:v>Phone</c:v>
                </c:pt>
                <c:pt idx="2">
                  <c:v>Internet</c:v>
                </c:pt>
                <c:pt idx="3">
                  <c:v>Mail</c:v>
                </c:pt>
              </c:strCache>
            </c:strRef>
          </c:cat>
          <c:val>
            <c:numRef>
              <c:f>'Response Mode'!$C$2:$C$5</c:f>
              <c:numCache>
                <c:formatCode>0.0%</c:formatCode>
                <c:ptCount val="4"/>
                <c:pt idx="0">
                  <c:v>8.0000000000000002E-3</c:v>
                </c:pt>
                <c:pt idx="1">
                  <c:v>4.7E-2</c:v>
                </c:pt>
                <c:pt idx="2">
                  <c:v>0.23799999999999999</c:v>
                </c:pt>
                <c:pt idx="3">
                  <c:v>0.68200000000000005</c:v>
                </c:pt>
              </c:numCache>
            </c:numRef>
          </c:val>
        </c:ser>
        <c:ser>
          <c:idx val="0"/>
          <c:order val="1"/>
          <c:tx>
            <c:strRef>
              <c:f>'Response Mode'!$B$1</c:f>
              <c:strCache>
                <c:ptCount val="1"/>
                <c:pt idx="0">
                  <c:v>2012</c:v>
                </c:pt>
              </c:strCache>
            </c:strRef>
          </c:tx>
          <c:spPr>
            <a:solidFill>
              <a:srgbClr val="A7B5DB"/>
            </a:solidFill>
            <a:ln>
              <a:noFill/>
            </a:ln>
            <a:effectLst/>
          </c:spPr>
          <c:invertIfNegative val="0"/>
          <c:dLbls>
            <c:dLbl>
              <c:idx val="0"/>
              <c:tx>
                <c:rich>
                  <a:bodyPr/>
                  <a:lstStyle/>
                  <a:p>
                    <a:r>
                      <a:rPr lang="en-US" dirty="0" smtClean="0"/>
                      <a:t>1.1%</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Lst>
            </c:dLbl>
            <c:dLbl>
              <c:idx val="1"/>
              <c:tx>
                <c:rich>
                  <a:bodyPr/>
                  <a:lstStyle/>
                  <a:p>
                    <a:r>
                      <a:rPr lang="en-US" dirty="0" smtClean="0"/>
                      <a:t>7.0%</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Lst>
            </c:dLbl>
            <c:dLbl>
              <c:idx val="2"/>
              <c:tx>
                <c:rich>
                  <a:bodyPr/>
                  <a:lstStyle/>
                  <a:p>
                    <a:r>
                      <a:rPr lang="en-US" dirty="0" smtClean="0"/>
                      <a:t>13.3%</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Lst>
            </c:dLbl>
            <c:dLbl>
              <c:idx val="3"/>
              <c:tx>
                <c:rich>
                  <a:bodyPr/>
                  <a:lstStyle/>
                  <a:p>
                    <a:r>
                      <a:rPr lang="en-US" dirty="0" smtClean="0"/>
                      <a:t>78.6%</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'Response Mode'!$A$2:$A$5</c:f>
              <c:strCache>
                <c:ptCount val="4"/>
                <c:pt idx="0">
                  <c:v>Field</c:v>
                </c:pt>
                <c:pt idx="1">
                  <c:v>Phone</c:v>
                </c:pt>
                <c:pt idx="2">
                  <c:v>Internet</c:v>
                </c:pt>
                <c:pt idx="3">
                  <c:v>Mail</c:v>
                </c:pt>
              </c:strCache>
            </c:strRef>
          </c:cat>
          <c:val>
            <c:numRef>
              <c:f>'Response Mode'!$B$2:$B$5</c:f>
              <c:numCache>
                <c:formatCode>0.0%</c:formatCode>
                <c:ptCount val="4"/>
                <c:pt idx="0">
                  <c:v>1.0999999999999999E-2</c:v>
                </c:pt>
                <c:pt idx="1">
                  <c:v>7.0000000000000007E-2</c:v>
                </c:pt>
                <c:pt idx="2">
                  <c:v>0.13300000000000001</c:v>
                </c:pt>
                <c:pt idx="3">
                  <c:v>0.78600000000000003</c:v>
                </c:pt>
              </c:numCache>
            </c:numRef>
          </c:val>
        </c:ser>
        <c:dLbls>
          <c:dLblPos val="outEnd"/>
          <c:showLegendKey val="0"/>
          <c:showVal val="1"/>
          <c:showCatName val="0"/>
          <c:showSerName val="0"/>
          <c:showPercent val="0"/>
          <c:showBubbleSize val="0"/>
        </c:dLbls>
        <c:gapWidth val="64"/>
        <c:axId val="523956600"/>
        <c:axId val="523965224"/>
      </c:barChart>
      <c:catAx>
        <c:axId val="5239566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23965224"/>
        <c:crosses val="autoZero"/>
        <c:auto val="1"/>
        <c:lblAlgn val="ctr"/>
        <c:lblOffset val="100"/>
        <c:noMultiLvlLbl val="0"/>
      </c:catAx>
      <c:valAx>
        <c:axId val="523965224"/>
        <c:scaling>
          <c:orientation val="minMax"/>
        </c:scaling>
        <c:delete val="1"/>
        <c:axPos val="b"/>
        <c:numFmt formatCode="0.0%" sourceLinked="1"/>
        <c:majorTickMark val="none"/>
        <c:minorTickMark val="none"/>
        <c:tickLblPos val="nextTo"/>
        <c:crossAx val="523956600"/>
        <c:crosses val="autoZero"/>
        <c:crossBetween val="between"/>
      </c:valAx>
      <c:spPr>
        <a:noFill/>
        <a:ln w="38100">
          <a:noFill/>
        </a:ln>
        <a:effectLst/>
      </c:spPr>
    </c:plotArea>
    <c:legend>
      <c:legendPos val="t"/>
      <c:layout>
        <c:manualLayout>
          <c:xMode val="edge"/>
          <c:yMode val="edge"/>
          <c:x val="0.5100156715276376"/>
          <c:y val="0.59916844316627837"/>
          <c:w val="0.31256434323720711"/>
          <c:h val="6.7609654901892066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sz="16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156888997537971"/>
          <c:y val="9.7834352371937952E-2"/>
          <c:w val="0.63333844047891263"/>
          <c:h val="0.87492938275543486"/>
        </c:manualLayout>
      </c:layout>
      <c:barChart>
        <c:barDir val="bar"/>
        <c:grouping val="clustered"/>
        <c:varyColors val="0"/>
        <c:ser>
          <c:idx val="1"/>
          <c:order val="0"/>
          <c:tx>
            <c:strRef>
              <c:f>'MaleFemale Decisions'!$C$2:$C$3</c:f>
              <c:strCache>
                <c:ptCount val="2"/>
                <c:pt idx="0">
                  <c:v>Female</c:v>
                </c:pt>
              </c:strCache>
            </c:strRef>
          </c:tx>
          <c:spPr>
            <a:solidFill>
              <a:schemeClr val="accent1"/>
            </a:solidFill>
            <a:ln>
              <a:solidFill>
                <a:srgbClr val="709687"/>
              </a:solidFill>
            </a:ln>
            <a:effectLst/>
          </c:spPr>
          <c:invertIfNegative val="0"/>
          <c:dLbls>
            <c:dLbl>
              <c:idx val="0"/>
              <c:tx>
                <c:rich>
                  <a:bodyPr/>
                  <a:lstStyle/>
                  <a:p>
                    <a:r>
                      <a:rPr lang="en-US" smtClean="0"/>
                      <a:t>78</a:t>
                    </a:r>
                    <a:endParaRPr lang="en-US"/>
                  </a:p>
                </c:rich>
              </c:tx>
              <c:dLblPos val="outEnd"/>
              <c:showLegendKey val="0"/>
              <c:showVal val="1"/>
              <c:showCatName val="0"/>
              <c:showSerName val="0"/>
              <c:showPercent val="0"/>
              <c:showBubbleSize val="0"/>
              <c:extLst>
                <c:ext xmlns:c15="http://schemas.microsoft.com/office/drawing/2012/chart" uri="{CE6537A1-D6FC-4f65-9D91-7224C49458BB}"/>
              </c:extLst>
            </c:dLbl>
            <c:dLbl>
              <c:idx val="1"/>
              <c:tx>
                <c:rich>
                  <a:bodyPr/>
                  <a:lstStyle/>
                  <a:p>
                    <a:r>
                      <a:rPr lang="en-US" smtClean="0"/>
                      <a:t>55</a:t>
                    </a:r>
                    <a:endParaRPr lang="en-US"/>
                  </a:p>
                </c:rich>
              </c:tx>
              <c:dLblPos val="outEnd"/>
              <c:showLegendKey val="0"/>
              <c:showVal val="1"/>
              <c:showCatName val="0"/>
              <c:showSerName val="0"/>
              <c:showPercent val="0"/>
              <c:showBubbleSize val="0"/>
              <c:extLst>
                <c:ext xmlns:c15="http://schemas.microsoft.com/office/drawing/2012/chart" uri="{CE6537A1-D6FC-4f65-9D91-7224C49458BB}"/>
              </c:extLst>
            </c:dLbl>
            <c:dLbl>
              <c:idx val="2"/>
              <c:tx>
                <c:rich>
                  <a:bodyPr/>
                  <a:lstStyle/>
                  <a:p>
                    <a:r>
                      <a:rPr lang="en-US" smtClean="0"/>
                      <a:t>74</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Lst>
            </c:dLbl>
            <c:dLbl>
              <c:idx val="3"/>
              <c:tx>
                <c:rich>
                  <a:bodyPr/>
                  <a:lstStyle/>
                  <a:p>
                    <a:r>
                      <a:rPr lang="en-US" smtClean="0"/>
                      <a:t>55</a:t>
                    </a:r>
                    <a:endParaRPr lang="en-US"/>
                  </a:p>
                </c:rich>
              </c:tx>
              <c:dLblPos val="outEnd"/>
              <c:showLegendKey val="0"/>
              <c:showVal val="1"/>
              <c:showCatName val="0"/>
              <c:showSerName val="0"/>
              <c:showPercent val="0"/>
              <c:showBubbleSize val="0"/>
              <c:extLst>
                <c:ext xmlns:c15="http://schemas.microsoft.com/office/drawing/2012/chart" uri="{CE6537A1-D6FC-4f65-9D91-7224C49458BB}"/>
              </c:extLst>
            </c:dLbl>
            <c:dLbl>
              <c:idx val="4"/>
              <c:tx>
                <c:rich>
                  <a:bodyPr/>
                  <a:lstStyle/>
                  <a:p>
                    <a:r>
                      <a:rPr lang="en-US" smtClean="0"/>
                      <a:t>59</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'MaleFemale Decisions'!$A$12:$A$16</c:f>
              <c:strCache>
                <c:ptCount val="5"/>
                <c:pt idx="0">
                  <c:v>Day-to-day</c:v>
                </c:pt>
                <c:pt idx="1">
                  <c:v>Estate Planning or
succession planning</c:v>
                </c:pt>
                <c:pt idx="2">
                  <c:v>Record keeping and/or
financial management </c:v>
                </c:pt>
                <c:pt idx="3">
                  <c:v>Livestock</c:v>
                </c:pt>
                <c:pt idx="4">
                  <c:v>Land use and/or
crop decisions</c:v>
                </c:pt>
              </c:strCache>
            </c:strRef>
          </c:cat>
          <c:val>
            <c:numRef>
              <c:f>'MaleFemale Decisions'!$C$12:$C$16</c:f>
              <c:numCache>
                <c:formatCode>0%</c:formatCode>
                <c:ptCount val="5"/>
                <c:pt idx="0">
                  <c:v>0.78178125414982635</c:v>
                </c:pt>
                <c:pt idx="1">
                  <c:v>0.54887283587828861</c:v>
                </c:pt>
                <c:pt idx="2">
                  <c:v>0.73933184027842835</c:v>
                </c:pt>
                <c:pt idx="3">
                  <c:v>0.5543231108768425</c:v>
                </c:pt>
                <c:pt idx="4">
                  <c:v>0.58863540267267145</c:v>
                </c:pt>
              </c:numCache>
            </c:numRef>
          </c:val>
        </c:ser>
        <c:ser>
          <c:idx val="0"/>
          <c:order val="1"/>
          <c:tx>
            <c:strRef>
              <c:f>'MaleFemale Decisions'!$B$2:$B$3</c:f>
              <c:strCache>
                <c:ptCount val="2"/>
                <c:pt idx="0">
                  <c:v>Male</c:v>
                </c:pt>
              </c:strCache>
            </c:strRef>
          </c:tx>
          <c:spPr>
            <a:solidFill>
              <a:srgbClr val="A7B5DB"/>
            </a:solidFill>
            <a:ln>
              <a:noFill/>
            </a:ln>
            <a:effectLst/>
          </c:spPr>
          <c:invertIfNegative val="0"/>
          <c:dLbls>
            <c:dLbl>
              <c:idx val="0"/>
              <c:tx>
                <c:rich>
                  <a:bodyPr/>
                  <a:lstStyle/>
                  <a:p>
                    <a:r>
                      <a:rPr lang="en-US" smtClean="0"/>
                      <a:t>92</a:t>
                    </a:r>
                    <a:endParaRPr lang="en-US"/>
                  </a:p>
                </c:rich>
              </c:tx>
              <c:dLblPos val="outEnd"/>
              <c:showLegendKey val="0"/>
              <c:showVal val="1"/>
              <c:showCatName val="0"/>
              <c:showSerName val="0"/>
              <c:showPercent val="0"/>
              <c:showBubbleSize val="0"/>
              <c:extLst>
                <c:ext xmlns:c15="http://schemas.microsoft.com/office/drawing/2012/chart" uri="{CE6537A1-D6FC-4f65-9D91-7224C49458BB}"/>
              </c:extLst>
            </c:dLbl>
            <c:dLbl>
              <c:idx val="1"/>
              <c:tx>
                <c:rich>
                  <a:bodyPr/>
                  <a:lstStyle/>
                  <a:p>
                    <a:r>
                      <a:rPr lang="en-US" smtClean="0"/>
                      <a:t>57</a:t>
                    </a:r>
                    <a:endParaRPr lang="en-US"/>
                  </a:p>
                </c:rich>
              </c:tx>
              <c:dLblPos val="outEnd"/>
              <c:showLegendKey val="0"/>
              <c:showVal val="1"/>
              <c:showCatName val="0"/>
              <c:showSerName val="0"/>
              <c:showPercent val="0"/>
              <c:showBubbleSize val="0"/>
              <c:extLst>
                <c:ext xmlns:c15="http://schemas.microsoft.com/office/drawing/2012/chart" uri="{CE6537A1-D6FC-4f65-9D91-7224C49458BB}"/>
              </c:extLst>
            </c:dLbl>
            <c:dLbl>
              <c:idx val="2"/>
              <c:tx>
                <c:rich>
                  <a:bodyPr/>
                  <a:lstStyle/>
                  <a:p>
                    <a:r>
                      <a:rPr lang="en-US" smtClean="0"/>
                      <a:t>75</a:t>
                    </a:r>
                    <a:endParaRPr lang="en-US"/>
                  </a:p>
                </c:rich>
              </c:tx>
              <c:dLblPos val="outEnd"/>
              <c:showLegendKey val="0"/>
              <c:showVal val="1"/>
              <c:showCatName val="0"/>
              <c:showSerName val="0"/>
              <c:showPercent val="0"/>
              <c:showBubbleSize val="0"/>
              <c:extLst>
                <c:ext xmlns:c15="http://schemas.microsoft.com/office/drawing/2012/chart" uri="{CE6537A1-D6FC-4f65-9D91-7224C49458BB}"/>
              </c:extLst>
            </c:dLbl>
            <c:dLbl>
              <c:idx val="3"/>
              <c:tx>
                <c:rich>
                  <a:bodyPr/>
                  <a:lstStyle/>
                  <a:p>
                    <a:r>
                      <a:rPr lang="en-US" smtClean="0"/>
                      <a:t>65</a:t>
                    </a:r>
                    <a:endParaRPr lang="en-US"/>
                  </a:p>
                </c:rich>
              </c:tx>
              <c:dLblPos val="outEnd"/>
              <c:showLegendKey val="0"/>
              <c:showVal val="1"/>
              <c:showCatName val="0"/>
              <c:showSerName val="0"/>
              <c:showPercent val="0"/>
              <c:showBubbleSize val="0"/>
              <c:extLst>
                <c:ext xmlns:c15="http://schemas.microsoft.com/office/drawing/2012/chart" uri="{CE6537A1-D6FC-4f65-9D91-7224C49458BB}"/>
              </c:extLst>
            </c:dLbl>
            <c:dLbl>
              <c:idx val="4"/>
              <c:tx>
                <c:rich>
                  <a:bodyPr/>
                  <a:lstStyle/>
                  <a:p>
                    <a:r>
                      <a:rPr lang="en-US" smtClean="0"/>
                      <a:t>83</a:t>
                    </a:r>
                    <a:endParaRPr lang="en-US"/>
                  </a:p>
                </c:rich>
              </c:tx>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'MaleFemale Decisions'!$A$12:$A$16</c:f>
              <c:strCache>
                <c:ptCount val="5"/>
                <c:pt idx="0">
                  <c:v>Day-to-day</c:v>
                </c:pt>
                <c:pt idx="1">
                  <c:v>Estate Planning or
succession planning</c:v>
                </c:pt>
                <c:pt idx="2">
                  <c:v>Record keeping and/or
financial management </c:v>
                </c:pt>
                <c:pt idx="3">
                  <c:v>Livestock</c:v>
                </c:pt>
                <c:pt idx="4">
                  <c:v>Land use and/or
crop decisions</c:v>
                </c:pt>
              </c:strCache>
            </c:strRef>
          </c:cat>
          <c:val>
            <c:numRef>
              <c:f>'MaleFemale Decisions'!$B$12:$B$16</c:f>
              <c:numCache>
                <c:formatCode>0%</c:formatCode>
                <c:ptCount val="5"/>
                <c:pt idx="0">
                  <c:v>0.91638184015190749</c:v>
                </c:pt>
                <c:pt idx="1">
                  <c:v>0.56986523965705738</c:v>
                </c:pt>
                <c:pt idx="2">
                  <c:v>0.75195534840899936</c:v>
                </c:pt>
                <c:pt idx="3">
                  <c:v>0.65120110478163296</c:v>
                </c:pt>
                <c:pt idx="4">
                  <c:v>0.83209804936992926</c:v>
                </c:pt>
              </c:numCache>
            </c:numRef>
          </c:val>
        </c:ser>
        <c:dLbls>
          <c:showLegendKey val="0"/>
          <c:showVal val="0"/>
          <c:showCatName val="0"/>
          <c:showSerName val="0"/>
          <c:showPercent val="0"/>
          <c:showBubbleSize val="0"/>
        </c:dLbls>
        <c:gapWidth val="100"/>
        <c:axId val="523964832"/>
        <c:axId val="523962088"/>
      </c:barChart>
      <c:catAx>
        <c:axId val="5239648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23962088"/>
        <c:crosses val="autoZero"/>
        <c:auto val="1"/>
        <c:lblAlgn val="ctr"/>
        <c:lblOffset val="100"/>
        <c:noMultiLvlLbl val="0"/>
      </c:catAx>
      <c:valAx>
        <c:axId val="523962088"/>
        <c:scaling>
          <c:orientation val="minMax"/>
        </c:scaling>
        <c:delete val="1"/>
        <c:axPos val="b"/>
        <c:numFmt formatCode="0%" sourceLinked="1"/>
        <c:majorTickMark val="none"/>
        <c:minorTickMark val="none"/>
        <c:tickLblPos val="nextTo"/>
        <c:crossAx val="523964832"/>
        <c:crosses val="autoZero"/>
        <c:crossBetween val="between"/>
      </c:valAx>
      <c:spPr>
        <a:noFill/>
        <a:ln>
          <a:noFill/>
        </a:ln>
        <a:effectLst/>
      </c:spPr>
    </c:plotArea>
    <c:legend>
      <c:legendPos val="t"/>
      <c:layout>
        <c:manualLayout>
          <c:xMode val="edge"/>
          <c:yMode val="edge"/>
          <c:x val="0.34148635236075503"/>
          <c:y val="2.3021710428832872E-3"/>
          <c:w val="0.31702729527848994"/>
          <c:h val="5.2999976933329113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758167217633972"/>
          <c:y val="9.7393645663107056E-2"/>
          <c:w val="0.6084573599420352"/>
          <c:h val="0.88655886387377758"/>
        </c:manualLayout>
      </c:layout>
      <c:barChart>
        <c:barDir val="bar"/>
        <c:grouping val="clustered"/>
        <c:varyColors val="0"/>
        <c:ser>
          <c:idx val="2"/>
          <c:order val="0"/>
          <c:tx>
            <c:strRef>
              <c:f>'AgeGroup Decisions'!$D$23</c:f>
              <c:strCache>
                <c:ptCount val="1"/>
                <c:pt idx="0">
                  <c:v>65 years and over</c:v>
                </c:pt>
              </c:strCache>
            </c:strRef>
          </c:tx>
          <c:spPr>
            <a:solidFill>
              <a:srgbClr val="BFBFBF"/>
            </a:solidFill>
            <a:ln>
              <a:noFill/>
            </a:ln>
            <a:effectLst/>
          </c:spPr>
          <c:invertIfNegative val="0"/>
          <c:dLbls>
            <c:dLbl>
              <c:idx val="0"/>
              <c:tx>
                <c:rich>
                  <a:bodyPr/>
                  <a:lstStyle/>
                  <a:p>
                    <a:r>
                      <a:rPr lang="en-US" smtClean="0"/>
                      <a:t>87</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Lst>
            </c:dLbl>
            <c:dLbl>
              <c:idx val="1"/>
              <c:tx>
                <c:rich>
                  <a:bodyPr/>
                  <a:lstStyle/>
                  <a:p>
                    <a:r>
                      <a:rPr lang="en-US" smtClean="0"/>
                      <a:t>62</a:t>
                    </a:r>
                    <a:endParaRPr lang="en-US"/>
                  </a:p>
                </c:rich>
              </c:tx>
              <c:dLblPos val="outEnd"/>
              <c:showLegendKey val="0"/>
              <c:showVal val="1"/>
              <c:showCatName val="0"/>
              <c:showSerName val="0"/>
              <c:showPercent val="0"/>
              <c:showBubbleSize val="0"/>
              <c:extLst>
                <c:ext xmlns:c15="http://schemas.microsoft.com/office/drawing/2012/chart" uri="{CE6537A1-D6FC-4f65-9D91-7224C49458BB}"/>
              </c:extLst>
            </c:dLbl>
            <c:dLbl>
              <c:idx val="2"/>
              <c:tx>
                <c:rich>
                  <a:bodyPr/>
                  <a:lstStyle/>
                  <a:p>
                    <a:r>
                      <a:rPr lang="en-US" smtClean="0"/>
                      <a:t>75</a:t>
                    </a:r>
                    <a:endParaRPr lang="en-US"/>
                  </a:p>
                </c:rich>
              </c:tx>
              <c:dLblPos val="outEnd"/>
              <c:showLegendKey val="0"/>
              <c:showVal val="1"/>
              <c:showCatName val="0"/>
              <c:showSerName val="0"/>
              <c:showPercent val="0"/>
              <c:showBubbleSize val="0"/>
              <c:extLst>
                <c:ext xmlns:c15="http://schemas.microsoft.com/office/drawing/2012/chart" uri="{CE6537A1-D6FC-4f65-9D91-7224C49458BB}"/>
              </c:extLst>
            </c:dLbl>
            <c:dLbl>
              <c:idx val="3"/>
              <c:tx>
                <c:rich>
                  <a:bodyPr/>
                  <a:lstStyle/>
                  <a:p>
                    <a:r>
                      <a:rPr lang="en-US" smtClean="0"/>
                      <a:t>58</a:t>
                    </a:r>
                    <a:endParaRPr lang="en-US"/>
                  </a:p>
                </c:rich>
              </c:tx>
              <c:dLblPos val="outEnd"/>
              <c:showLegendKey val="0"/>
              <c:showVal val="1"/>
              <c:showCatName val="0"/>
              <c:showSerName val="0"/>
              <c:showPercent val="0"/>
              <c:showBubbleSize val="0"/>
              <c:extLst>
                <c:ext xmlns:c15="http://schemas.microsoft.com/office/drawing/2012/chart" uri="{CE6537A1-D6FC-4f65-9D91-7224C49458BB}"/>
              </c:extLst>
            </c:dLbl>
            <c:dLbl>
              <c:idx val="4"/>
              <c:tx>
                <c:rich>
                  <a:bodyPr/>
                  <a:lstStyle/>
                  <a:p>
                    <a:r>
                      <a:rPr lang="en-US" smtClean="0"/>
                      <a:t>74</a:t>
                    </a:r>
                    <a:endParaRPr lang="en-US"/>
                  </a:p>
                </c:rich>
              </c:tx>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'AgeGroup Decisions'!$A$24:$A$28</c:f>
              <c:strCache>
                <c:ptCount val="5"/>
                <c:pt idx="0">
                  <c:v>Day-to-day</c:v>
                </c:pt>
                <c:pt idx="1">
                  <c:v>Estate Planning or
succession planning</c:v>
                </c:pt>
                <c:pt idx="2">
                  <c:v>Record keeping and/or
financial management </c:v>
                </c:pt>
                <c:pt idx="3">
                  <c:v>Livestock</c:v>
                </c:pt>
                <c:pt idx="4">
                  <c:v>Land use and/or
crop decisions</c:v>
                </c:pt>
              </c:strCache>
            </c:strRef>
          </c:cat>
          <c:val>
            <c:numRef>
              <c:f>'AgeGroup Decisions'!$D$24:$D$28</c:f>
              <c:numCache>
                <c:formatCode>0%</c:formatCode>
                <c:ptCount val="5"/>
                <c:pt idx="0">
                  <c:v>0.86698231086910182</c:v>
                </c:pt>
                <c:pt idx="1">
                  <c:v>0.62358648991977761</c:v>
                </c:pt>
                <c:pt idx="2">
                  <c:v>0.75108444926614459</c:v>
                </c:pt>
                <c:pt idx="3">
                  <c:v>0.57822332289466072</c:v>
                </c:pt>
                <c:pt idx="4">
                  <c:v>0.74120179334894221</c:v>
                </c:pt>
              </c:numCache>
            </c:numRef>
          </c:val>
        </c:ser>
        <c:ser>
          <c:idx val="1"/>
          <c:order val="1"/>
          <c:tx>
            <c:strRef>
              <c:f>'AgeGroup Decisions'!$C$23</c:f>
              <c:strCache>
                <c:ptCount val="1"/>
                <c:pt idx="0">
                  <c:v>35 to 64 years</c:v>
                </c:pt>
              </c:strCache>
            </c:strRef>
          </c:tx>
          <c:spPr>
            <a:solidFill>
              <a:srgbClr val="3A518F"/>
            </a:solidFill>
            <a:ln>
              <a:noFill/>
            </a:ln>
            <a:effectLst/>
          </c:spPr>
          <c:invertIfNegative val="0"/>
          <c:dLbls>
            <c:dLbl>
              <c:idx val="0"/>
              <c:tx>
                <c:rich>
                  <a:bodyPr/>
                  <a:lstStyle/>
                  <a:p>
                    <a:r>
                      <a:rPr lang="en-US" smtClean="0"/>
                      <a:t>87</a:t>
                    </a:r>
                    <a:endParaRPr lang="en-US"/>
                  </a:p>
                </c:rich>
              </c:tx>
              <c:dLblPos val="outEnd"/>
              <c:showLegendKey val="0"/>
              <c:showVal val="1"/>
              <c:showCatName val="0"/>
              <c:showSerName val="0"/>
              <c:showPercent val="0"/>
              <c:showBubbleSize val="0"/>
              <c:extLst>
                <c:ext xmlns:c15="http://schemas.microsoft.com/office/drawing/2012/chart" uri="{CE6537A1-D6FC-4f65-9D91-7224C49458BB}"/>
              </c:extLst>
            </c:dLbl>
            <c:dLbl>
              <c:idx val="1"/>
              <c:tx>
                <c:rich>
                  <a:bodyPr/>
                  <a:lstStyle/>
                  <a:p>
                    <a:r>
                      <a:rPr lang="en-US" smtClean="0"/>
                      <a:t>55</a:t>
                    </a:r>
                    <a:endParaRPr lang="en-US"/>
                  </a:p>
                </c:rich>
              </c:tx>
              <c:dLblPos val="outEnd"/>
              <c:showLegendKey val="0"/>
              <c:showVal val="1"/>
              <c:showCatName val="0"/>
              <c:showSerName val="0"/>
              <c:showPercent val="0"/>
              <c:showBubbleSize val="0"/>
              <c:extLst>
                <c:ext xmlns:c15="http://schemas.microsoft.com/office/drawing/2012/chart" uri="{CE6537A1-D6FC-4f65-9D91-7224C49458BB}"/>
              </c:extLst>
            </c:dLbl>
            <c:dLbl>
              <c:idx val="2"/>
              <c:tx>
                <c:rich>
                  <a:bodyPr/>
                  <a:lstStyle/>
                  <a:p>
                    <a:r>
                      <a:rPr lang="en-US" smtClean="0"/>
                      <a:t>76</a:t>
                    </a:r>
                    <a:endParaRPr lang="en-US"/>
                  </a:p>
                </c:rich>
              </c:tx>
              <c:dLblPos val="outEnd"/>
              <c:showLegendKey val="0"/>
              <c:showVal val="1"/>
              <c:showCatName val="0"/>
              <c:showSerName val="0"/>
              <c:showPercent val="0"/>
              <c:showBubbleSize val="0"/>
              <c:extLst>
                <c:ext xmlns:c15="http://schemas.microsoft.com/office/drawing/2012/chart" uri="{CE6537A1-D6FC-4f65-9D91-7224C49458BB}"/>
              </c:extLst>
            </c:dLbl>
            <c:dLbl>
              <c:idx val="3"/>
              <c:tx>
                <c:rich>
                  <a:bodyPr/>
                  <a:lstStyle/>
                  <a:p>
                    <a:r>
                      <a:rPr lang="en-US" smtClean="0"/>
                      <a:t>63</a:t>
                    </a:r>
                    <a:endParaRPr lang="en-US"/>
                  </a:p>
                </c:rich>
              </c:tx>
              <c:dLblPos val="outEnd"/>
              <c:showLegendKey val="0"/>
              <c:showVal val="1"/>
              <c:showCatName val="0"/>
              <c:showSerName val="0"/>
              <c:showPercent val="0"/>
              <c:showBubbleSize val="0"/>
              <c:extLst>
                <c:ext xmlns:c15="http://schemas.microsoft.com/office/drawing/2012/chart" uri="{CE6537A1-D6FC-4f65-9D91-7224C49458BB}"/>
              </c:extLst>
            </c:dLbl>
            <c:dLbl>
              <c:idx val="4"/>
              <c:tx>
                <c:rich>
                  <a:bodyPr/>
                  <a:lstStyle/>
                  <a:p>
                    <a:r>
                      <a:rPr lang="en-US" smtClean="0"/>
                      <a:t>75</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'AgeGroup Decisions'!$A$24:$A$28</c:f>
              <c:strCache>
                <c:ptCount val="5"/>
                <c:pt idx="0">
                  <c:v>Day-to-day</c:v>
                </c:pt>
                <c:pt idx="1">
                  <c:v>Estate Planning or
succession planning</c:v>
                </c:pt>
                <c:pt idx="2">
                  <c:v>Record keeping and/or
financial management </c:v>
                </c:pt>
                <c:pt idx="3">
                  <c:v>Livestock</c:v>
                </c:pt>
                <c:pt idx="4">
                  <c:v>Land use and/or
crop decisions</c:v>
                </c:pt>
              </c:strCache>
            </c:strRef>
          </c:cat>
          <c:val>
            <c:numRef>
              <c:f>'AgeGroup Decisions'!$C$24:$C$28</c:f>
              <c:numCache>
                <c:formatCode>0%</c:formatCode>
                <c:ptCount val="5"/>
                <c:pt idx="0">
                  <c:v>0.87415742258796114</c:v>
                </c:pt>
                <c:pt idx="1">
                  <c:v>0.54826067128692058</c:v>
                </c:pt>
                <c:pt idx="2">
                  <c:v>0.75581247060479895</c:v>
                </c:pt>
                <c:pt idx="3">
                  <c:v>0.63306882328395786</c:v>
                </c:pt>
                <c:pt idx="4">
                  <c:v>0.75113576425482331</c:v>
                </c:pt>
              </c:numCache>
            </c:numRef>
          </c:val>
        </c:ser>
        <c:ser>
          <c:idx val="0"/>
          <c:order val="2"/>
          <c:tx>
            <c:strRef>
              <c:f>'AgeGroup Decisions'!$B$23</c:f>
              <c:strCache>
                <c:ptCount val="1"/>
                <c:pt idx="0">
                  <c:v>Under 35</c:v>
                </c:pt>
              </c:strCache>
            </c:strRef>
          </c:tx>
          <c:spPr>
            <a:solidFill>
              <a:srgbClr val="BAE4BC"/>
            </a:solidFill>
            <a:ln>
              <a:noFill/>
            </a:ln>
            <a:effectLst/>
          </c:spPr>
          <c:invertIfNegative val="0"/>
          <c:dLbls>
            <c:dLbl>
              <c:idx val="0"/>
              <c:tx>
                <c:rich>
                  <a:bodyPr/>
                  <a:lstStyle/>
                  <a:p>
                    <a:r>
                      <a:rPr lang="en-US" smtClean="0"/>
                      <a:t>83</a:t>
                    </a:r>
                    <a:endParaRPr lang="en-US"/>
                  </a:p>
                </c:rich>
              </c:tx>
              <c:dLblPos val="outEnd"/>
              <c:showLegendKey val="0"/>
              <c:showVal val="1"/>
              <c:showCatName val="0"/>
              <c:showSerName val="0"/>
              <c:showPercent val="0"/>
              <c:showBubbleSize val="0"/>
              <c:extLst>
                <c:ext xmlns:c15="http://schemas.microsoft.com/office/drawing/2012/chart" uri="{CE6537A1-D6FC-4f65-9D91-7224C49458BB}"/>
              </c:extLst>
            </c:dLbl>
            <c:dLbl>
              <c:idx val="1"/>
              <c:tx>
                <c:rich>
                  <a:bodyPr/>
                  <a:lstStyle/>
                  <a:p>
                    <a:r>
                      <a:rPr lang="en-US" smtClean="0"/>
                      <a:t>41</a:t>
                    </a:r>
                    <a:endParaRPr lang="en-US"/>
                  </a:p>
                </c:rich>
              </c:tx>
              <c:dLblPos val="outEnd"/>
              <c:showLegendKey val="0"/>
              <c:showVal val="1"/>
              <c:showCatName val="0"/>
              <c:showSerName val="0"/>
              <c:showPercent val="0"/>
              <c:showBubbleSize val="0"/>
              <c:extLst>
                <c:ext xmlns:c15="http://schemas.microsoft.com/office/drawing/2012/chart" uri="{CE6537A1-D6FC-4f65-9D91-7224C49458BB}"/>
              </c:extLst>
            </c:dLbl>
            <c:dLbl>
              <c:idx val="2"/>
              <c:tx>
                <c:rich>
                  <a:bodyPr/>
                  <a:lstStyle/>
                  <a:p>
                    <a:r>
                      <a:rPr lang="en-US" smtClean="0"/>
                      <a:t>67</a:t>
                    </a:r>
                    <a:endParaRPr lang="en-US"/>
                  </a:p>
                </c:rich>
              </c:tx>
              <c:dLblPos val="outEnd"/>
              <c:showLegendKey val="0"/>
              <c:showVal val="1"/>
              <c:showCatName val="0"/>
              <c:showSerName val="0"/>
              <c:showPercent val="0"/>
              <c:showBubbleSize val="0"/>
              <c:extLst>
                <c:ext xmlns:c15="http://schemas.microsoft.com/office/drawing/2012/chart" uri="{CE6537A1-D6FC-4f65-9D91-7224C49458BB}"/>
              </c:extLst>
            </c:dLbl>
            <c:dLbl>
              <c:idx val="3"/>
              <c:tx>
                <c:rich>
                  <a:bodyPr/>
                  <a:lstStyle/>
                  <a:p>
                    <a:r>
                      <a:rPr lang="en-US" smtClean="0"/>
                      <a:t>65</a:t>
                    </a:r>
                    <a:endParaRPr lang="en-US"/>
                  </a:p>
                </c:rich>
              </c:tx>
              <c:dLblPos val="outEnd"/>
              <c:showLegendKey val="0"/>
              <c:showVal val="1"/>
              <c:showCatName val="0"/>
              <c:showSerName val="0"/>
              <c:showPercent val="0"/>
              <c:showBubbleSize val="0"/>
              <c:extLst>
                <c:ext xmlns:c15="http://schemas.microsoft.com/office/drawing/2012/chart" uri="{CE6537A1-D6FC-4f65-9D91-7224C49458BB}"/>
              </c:extLst>
            </c:dLbl>
            <c:dLbl>
              <c:idx val="4"/>
              <c:tx>
                <c:rich>
                  <a:bodyPr/>
                  <a:lstStyle/>
                  <a:p>
                    <a:r>
                      <a:rPr lang="en-US" smtClean="0"/>
                      <a:t>71</a:t>
                    </a:r>
                    <a:endParaRPr lang="en-US"/>
                  </a:p>
                </c:rich>
              </c:tx>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'AgeGroup Decisions'!$A$24:$A$28</c:f>
              <c:strCache>
                <c:ptCount val="5"/>
                <c:pt idx="0">
                  <c:v>Day-to-day</c:v>
                </c:pt>
                <c:pt idx="1">
                  <c:v>Estate Planning or
succession planning</c:v>
                </c:pt>
                <c:pt idx="2">
                  <c:v>Record keeping and/or
financial management </c:v>
                </c:pt>
                <c:pt idx="3">
                  <c:v>Livestock</c:v>
                </c:pt>
                <c:pt idx="4">
                  <c:v>Land use and/or
crop decisions</c:v>
                </c:pt>
              </c:strCache>
            </c:strRef>
          </c:cat>
          <c:val>
            <c:numRef>
              <c:f>'AgeGroup Decisions'!$B$24:$B$28</c:f>
              <c:numCache>
                <c:formatCode>0%</c:formatCode>
                <c:ptCount val="5"/>
                <c:pt idx="0">
                  <c:v>0.82728068946188338</c:v>
                </c:pt>
                <c:pt idx="1">
                  <c:v>0.41077284192825114</c:v>
                </c:pt>
                <c:pt idx="2">
                  <c:v>0.67470221412556053</c:v>
                </c:pt>
                <c:pt idx="3">
                  <c:v>0.65418301569506732</c:v>
                </c:pt>
                <c:pt idx="4">
                  <c:v>0.70868133408071754</c:v>
                </c:pt>
              </c:numCache>
            </c:numRef>
          </c:val>
        </c:ser>
        <c:dLbls>
          <c:showLegendKey val="0"/>
          <c:showVal val="0"/>
          <c:showCatName val="0"/>
          <c:showSerName val="0"/>
          <c:showPercent val="0"/>
          <c:showBubbleSize val="0"/>
        </c:dLbls>
        <c:gapWidth val="100"/>
        <c:axId val="486064888"/>
        <c:axId val="486064496"/>
      </c:barChart>
      <c:catAx>
        <c:axId val="486064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86064496"/>
        <c:crosses val="autoZero"/>
        <c:auto val="1"/>
        <c:lblAlgn val="ctr"/>
        <c:lblOffset val="100"/>
        <c:noMultiLvlLbl val="0"/>
      </c:catAx>
      <c:valAx>
        <c:axId val="486064496"/>
        <c:scaling>
          <c:orientation val="minMax"/>
        </c:scaling>
        <c:delete val="1"/>
        <c:axPos val="b"/>
        <c:numFmt formatCode="0%" sourceLinked="1"/>
        <c:majorTickMark val="none"/>
        <c:minorTickMark val="none"/>
        <c:tickLblPos val="nextTo"/>
        <c:crossAx val="48606488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0A5540"/>
            </a:solidFill>
            <a:ln>
              <a:noFill/>
            </a:ln>
            <a:effectLst/>
          </c:spPr>
          <c:invertIfNegative val="0"/>
          <c:dLbls>
            <c:dLbl>
              <c:idx val="0"/>
              <c:tx>
                <c:rich>
                  <a:bodyPr/>
                  <a:lstStyle/>
                  <a:p>
                    <a:r>
                      <a:rPr lang="en-US"/>
                      <a:t>2.22</a:t>
                    </a:r>
                  </a:p>
                </c:rich>
              </c:tx>
              <c:dLblPos val="inEnd"/>
              <c:showLegendKey val="0"/>
              <c:showVal val="1"/>
              <c:showCatName val="0"/>
              <c:showSerName val="0"/>
              <c:showPercent val="0"/>
              <c:showBubbleSize val="0"/>
              <c:extLst>
                <c:ext xmlns:c15="http://schemas.microsoft.com/office/drawing/2012/chart" uri="{CE6537A1-D6FC-4f65-9D91-7224C49458BB}"/>
              </c:extLst>
            </c:dLbl>
            <c:dLbl>
              <c:idx val="1"/>
              <c:tx>
                <c:rich>
                  <a:bodyPr/>
                  <a:lstStyle/>
                  <a:p>
                    <a:r>
                      <a:rPr lang="en-US"/>
                      <a:t>2.13</a:t>
                    </a:r>
                  </a:p>
                </c:rich>
              </c:tx>
              <c:dLblPos val="inEnd"/>
              <c:showLegendKey val="0"/>
              <c:showVal val="1"/>
              <c:showCatName val="0"/>
              <c:showSerName val="0"/>
              <c:showPercent val="0"/>
              <c:showBubbleSize val="0"/>
              <c:extLst>
                <c:ext xmlns:c15="http://schemas.microsoft.com/office/drawing/2012/chart" uri="{CE6537A1-D6FC-4f65-9D91-7224C49458BB}"/>
              </c:extLst>
            </c:dLbl>
            <c:dLbl>
              <c:idx val="2"/>
              <c:tx>
                <c:rich>
                  <a:bodyPr/>
                  <a:lstStyle/>
                  <a:p>
                    <a:r>
                      <a:rPr lang="en-US"/>
                      <a:t>2.20</a:t>
                    </a:r>
                  </a:p>
                </c:rich>
              </c:tx>
              <c:dLblPos val="inEnd"/>
              <c:showLegendKey val="0"/>
              <c:showVal val="1"/>
              <c:showCatName val="0"/>
              <c:showSerName val="0"/>
              <c:showPercent val="0"/>
              <c:showBubbleSize val="0"/>
              <c:extLst>
                <c:ext xmlns:c15="http://schemas.microsoft.com/office/drawing/2012/chart" uri="{CE6537A1-D6FC-4f65-9D91-7224C49458BB}"/>
              </c:extLst>
            </c:dLbl>
            <c:dLbl>
              <c:idx val="3"/>
              <c:tx>
                <c:rich>
                  <a:bodyPr/>
                  <a:lstStyle/>
                  <a:p>
                    <a:r>
                      <a:rPr lang="en-US"/>
                      <a:t>2.11</a:t>
                    </a:r>
                  </a:p>
                </c:rich>
              </c:tx>
              <c:dLblPos val="inEnd"/>
              <c:showLegendKey val="0"/>
              <c:showVal val="1"/>
              <c:showCatName val="0"/>
              <c:showSerName val="0"/>
              <c:showPercent val="0"/>
              <c:showBubbleSize val="0"/>
              <c:extLst>
                <c:ext xmlns:c15="http://schemas.microsoft.com/office/drawing/2012/chart" uri="{CE6537A1-D6FC-4f65-9D91-7224C49458BB}"/>
              </c:extLst>
            </c:dLbl>
            <c:dLbl>
              <c:idx val="4"/>
              <c:tx>
                <c:rich>
                  <a:bodyPr/>
                  <a:lstStyle/>
                  <a:p>
                    <a:r>
                      <a:rPr lang="en-US"/>
                      <a:t>2.04</a:t>
                    </a:r>
                  </a:p>
                </c:rich>
              </c:tx>
              <c:dLblPos val="in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'Farm Numbers'!$A$5:$A$9</c:f>
              <c:numCache>
                <c:formatCode>General</c:formatCode>
                <c:ptCount val="5"/>
                <c:pt idx="0">
                  <c:v>1997</c:v>
                </c:pt>
                <c:pt idx="1">
                  <c:v>2002</c:v>
                </c:pt>
                <c:pt idx="2">
                  <c:v>2007</c:v>
                </c:pt>
                <c:pt idx="3">
                  <c:v>2012</c:v>
                </c:pt>
                <c:pt idx="4">
                  <c:v>2017</c:v>
                </c:pt>
              </c:numCache>
            </c:numRef>
          </c:cat>
          <c:val>
            <c:numRef>
              <c:f>'Farm Numbers'!$B$5:$B$9</c:f>
              <c:numCache>
                <c:formatCode>_(* #,##0_);_(* \(#,##0\);_(* "-"??_);_(@_)</c:formatCode>
                <c:ptCount val="5"/>
                <c:pt idx="0">
                  <c:v>2215876</c:v>
                </c:pt>
                <c:pt idx="1">
                  <c:v>2128982</c:v>
                </c:pt>
                <c:pt idx="2">
                  <c:v>2204792</c:v>
                </c:pt>
                <c:pt idx="3">
                  <c:v>2109303</c:v>
                </c:pt>
                <c:pt idx="4">
                  <c:v>2042221</c:v>
                </c:pt>
              </c:numCache>
            </c:numRef>
          </c:val>
        </c:ser>
        <c:dLbls>
          <c:showLegendKey val="0"/>
          <c:showVal val="0"/>
          <c:showCatName val="0"/>
          <c:showSerName val="0"/>
          <c:showPercent val="0"/>
          <c:showBubbleSize val="0"/>
        </c:dLbls>
        <c:gapWidth val="50"/>
        <c:overlap val="-27"/>
        <c:axId val="523968752"/>
        <c:axId val="523962872"/>
      </c:barChart>
      <c:catAx>
        <c:axId val="523968752"/>
        <c:scaling>
          <c:orientation val="minMax"/>
        </c:scaling>
        <c:delete val="1"/>
        <c:axPos val="b"/>
        <c:numFmt formatCode="General" sourceLinked="1"/>
        <c:majorTickMark val="none"/>
        <c:minorTickMark val="none"/>
        <c:tickLblPos val="nextTo"/>
        <c:crossAx val="523962872"/>
        <c:crosses val="autoZero"/>
        <c:auto val="1"/>
        <c:lblAlgn val="ctr"/>
        <c:lblOffset val="100"/>
        <c:noMultiLvlLbl val="0"/>
      </c:catAx>
      <c:valAx>
        <c:axId val="523962872"/>
        <c:scaling>
          <c:orientation val="minMax"/>
          <c:min val="0"/>
        </c:scaling>
        <c:delete val="1"/>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crossAx val="523968752"/>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0257826887661142E-2"/>
          <c:y val="3.2569969334219816E-2"/>
          <c:w val="0.95948434622467771"/>
          <c:h val="0.81666473255759531"/>
        </c:manualLayout>
      </c:layout>
      <c:barChart>
        <c:barDir val="col"/>
        <c:grouping val="clustered"/>
        <c:varyColors val="0"/>
        <c:ser>
          <c:idx val="0"/>
          <c:order val="0"/>
          <c:spPr>
            <a:solidFill>
              <a:srgbClr val="A7B5DB"/>
            </a:solidFill>
            <a:ln>
              <a:noFill/>
            </a:ln>
            <a:effectLst/>
          </c:spPr>
          <c:invertIfNegative val="0"/>
          <c:dLbls>
            <c:dLbl>
              <c:idx val="0"/>
              <c:tx>
                <c:rich>
                  <a:bodyPr/>
                  <a:lstStyle/>
                  <a:p>
                    <a:fld id="{B66DDA82-9986-4B6A-B86B-7D215123B616}" type="CELLRANGE">
                      <a:rPr lang="en-US"/>
                      <a:pPr/>
                      <a:t>[CELLRANGE]</a:t>
                    </a:fld>
                    <a:endParaRPr lang="en-US"/>
                  </a:p>
                </c:rich>
              </c:tx>
              <c:dLblPos val="in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
              <c:tx>
                <c:rich>
                  <a:bodyPr/>
                  <a:lstStyle/>
                  <a:p>
                    <a:fld id="{73DB3715-D501-42BF-B68A-A3F0982B0CE2}" type="CELLRANGE">
                      <a:rPr lang="en-US"/>
                      <a:pPr/>
                      <a:t>[CELLRANGE]</a:t>
                    </a:fld>
                    <a:endParaRPr lang="en-US"/>
                  </a:p>
                </c:rich>
              </c:tx>
              <c:dLblPos val="in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
              <c:tx>
                <c:rich>
                  <a:bodyPr/>
                  <a:lstStyle/>
                  <a:p>
                    <a:fld id="{A457C748-7E81-4425-98C9-972AF99BF370}" type="CELLRANGE">
                      <a:rPr lang="en-US"/>
                      <a:pPr/>
                      <a:t>[CELLRANGE]</a:t>
                    </a:fld>
                    <a:endParaRPr lang="en-US"/>
                  </a:p>
                </c:rich>
              </c:tx>
              <c:dLblPos val="in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
              <c:tx>
                <c:rich>
                  <a:bodyPr/>
                  <a:lstStyle/>
                  <a:p>
                    <a:fld id="{68E7BC7F-FDAF-4D6F-8C0F-560A8D72907C}" type="CELLRANGE">
                      <a:rPr lang="en-US"/>
                      <a:pPr/>
                      <a:t>[CELLRANGE]</a:t>
                    </a:fld>
                    <a:endParaRPr lang="en-US"/>
                  </a:p>
                </c:rich>
              </c:tx>
              <c:dLblPos val="in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
              <c:tx>
                <c:rich>
                  <a:bodyPr/>
                  <a:lstStyle/>
                  <a:p>
                    <a:fld id="{364FA327-3E5C-4766-9912-F09BD5837B40}" type="CELLRANGE">
                      <a:rPr lang="en-US"/>
                      <a:pPr/>
                      <a:t>[CELLRANGE]</a:t>
                    </a:fld>
                    <a:endParaRPr lang="en-US"/>
                  </a:p>
                </c:rich>
              </c:tx>
              <c:dLblPos val="in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numRef>
              <c:f>'Farm Numbers'!$A$5:$A$9</c:f>
              <c:numCache>
                <c:formatCode>General</c:formatCode>
                <c:ptCount val="5"/>
                <c:pt idx="0">
                  <c:v>1997</c:v>
                </c:pt>
                <c:pt idx="1">
                  <c:v>2002</c:v>
                </c:pt>
                <c:pt idx="2">
                  <c:v>2007</c:v>
                </c:pt>
                <c:pt idx="3">
                  <c:v>2012</c:v>
                </c:pt>
                <c:pt idx="4">
                  <c:v>2017</c:v>
                </c:pt>
              </c:numCache>
            </c:numRef>
          </c:cat>
          <c:val>
            <c:numRef>
              <c:f>'Farm Numbers'!$D$5:$D$9</c:f>
              <c:numCache>
                <c:formatCode>_(* #,##0_);_(* \(#,##0\);_(* "-"??_);_(@_)</c:formatCode>
                <c:ptCount val="5"/>
                <c:pt idx="0">
                  <c:v>954752502</c:v>
                </c:pt>
                <c:pt idx="1">
                  <c:v>938279056</c:v>
                </c:pt>
                <c:pt idx="2">
                  <c:v>922095840</c:v>
                </c:pt>
                <c:pt idx="3">
                  <c:v>914527657</c:v>
                </c:pt>
                <c:pt idx="4">
                  <c:v>900217891</c:v>
                </c:pt>
              </c:numCache>
            </c:numRef>
          </c:val>
          <c:extLst>
            <c:ext xmlns:c15="http://schemas.microsoft.com/office/drawing/2012/chart" uri="{02D57815-91ED-43cb-92C2-25804820EDAC}">
              <c15:datalabelsRange>
                <c15:f>'Farm Numbers'!$J$5:$J$9</c15:f>
                <c15:dlblRangeCache>
                  <c:ptCount val="5"/>
                  <c:pt idx="0">
                    <c:v> 955 </c:v>
                  </c:pt>
                  <c:pt idx="1">
                    <c:v> 938 </c:v>
                  </c:pt>
                  <c:pt idx="2">
                    <c:v> 922 </c:v>
                  </c:pt>
                  <c:pt idx="3">
                    <c:v> 915 </c:v>
                  </c:pt>
                  <c:pt idx="4">
                    <c:v> 900 </c:v>
                  </c:pt>
                </c15:dlblRangeCache>
              </c15:datalabelsRange>
            </c:ext>
          </c:extLst>
        </c:ser>
        <c:dLbls>
          <c:showLegendKey val="0"/>
          <c:showVal val="0"/>
          <c:showCatName val="0"/>
          <c:showSerName val="0"/>
          <c:showPercent val="0"/>
          <c:showBubbleSize val="0"/>
        </c:dLbls>
        <c:gapWidth val="50"/>
        <c:overlap val="-27"/>
        <c:axId val="523958952"/>
        <c:axId val="523971496"/>
      </c:barChart>
      <c:catAx>
        <c:axId val="523958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23971496"/>
        <c:crosses val="autoZero"/>
        <c:auto val="1"/>
        <c:lblAlgn val="ctr"/>
        <c:lblOffset val="100"/>
        <c:noMultiLvlLbl val="0"/>
      </c:catAx>
      <c:valAx>
        <c:axId val="523971496"/>
        <c:scaling>
          <c:orientation val="minMax"/>
          <c:max val="1000000000"/>
          <c:min val="0"/>
        </c:scaling>
        <c:delete val="1"/>
        <c:axPos val="l"/>
        <c:majorGridlines>
          <c:spPr>
            <a:ln w="9525" cap="flat" cmpd="sng" algn="ctr">
              <a:solidFill>
                <a:schemeClr val="tx1">
                  <a:lumMod val="15000"/>
                  <a:lumOff val="85000"/>
                </a:schemeClr>
              </a:solidFill>
              <a:round/>
            </a:ln>
            <a:effectLst/>
          </c:spPr>
        </c:majorGridlines>
        <c:numFmt formatCode="_(* #,##0_);_(* \(#,##0\);_(* &quot;-&quot;??_);_(@_)" sourceLinked="1"/>
        <c:majorTickMark val="out"/>
        <c:minorTickMark val="none"/>
        <c:tickLblPos val="nextTo"/>
        <c:crossAx val="523958952"/>
        <c:crosses val="autoZero"/>
        <c:crossBetween val="between"/>
      </c:valAx>
      <c:spPr>
        <a:noFill/>
        <a:ln w="25400">
          <a:noFill/>
        </a:ln>
        <a:effectLst/>
      </c:spPr>
    </c:plotArea>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606831240689503"/>
          <c:y val="2.6642438639431495E-2"/>
          <c:w val="0.77958413137547"/>
          <c:h val="0.91909585823552675"/>
        </c:manualLayout>
      </c:layout>
      <c:barChart>
        <c:barDir val="bar"/>
        <c:grouping val="clustered"/>
        <c:varyColors val="0"/>
        <c:ser>
          <c:idx val="1"/>
          <c:order val="0"/>
          <c:spPr>
            <a:solidFill>
              <a:srgbClr val="0A5540"/>
            </a:solidFill>
            <a:ln>
              <a:solidFill>
                <a:srgbClr val="0A5540"/>
              </a:solidFill>
            </a:ln>
            <a:effectLst/>
          </c:spPr>
          <c:invertIfNegative val="0"/>
          <c:dLbls>
            <c:dLbl>
              <c:idx val="0"/>
              <c:tx>
                <c:rich>
                  <a:bodyPr/>
                  <a:lstStyle/>
                  <a:p>
                    <a:fld id="{60AF8881-0369-436D-B93B-CFF24BE8E19D}"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
              <c:tx>
                <c:rich>
                  <a:bodyPr/>
                  <a:lstStyle/>
                  <a:p>
                    <a:fld id="{A987980C-782A-43D9-838E-623BA4086FC6}"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
              <c:tx>
                <c:rich>
                  <a:bodyPr/>
                  <a:lstStyle/>
                  <a:p>
                    <a:fld id="{D7C0A7EE-4B0C-4592-BCB2-25B445C86781}"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
              <c:tx>
                <c:rich>
                  <a:bodyPr/>
                  <a:lstStyle/>
                  <a:p>
                    <a:fld id="{6764D3D4-027C-473A-9B6C-D4FA9D97F272}"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
              <c:tx>
                <c:rich>
                  <a:bodyPr/>
                  <a:lstStyle/>
                  <a:p>
                    <a:fld id="{622C77CD-8529-42D5-80C3-3CE1D6E2F56C}"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5"/>
              <c:tx>
                <c:rich>
                  <a:bodyPr/>
                  <a:lstStyle/>
                  <a:p>
                    <a:fld id="{47B513C6-CBA1-4104-952B-FE71DD494048}"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6"/>
              <c:tx>
                <c:rich>
                  <a:bodyPr/>
                  <a:lstStyle/>
                  <a:p>
                    <a:fld id="{820CFA57-C37E-43B7-A637-EC3CC843787D}"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out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'Farms and Land by Size'!$A$17:$A$23</c:f>
              <c:strCache>
                <c:ptCount val="7"/>
                <c:pt idx="0">
                  <c:v>1 to 9
acres</c:v>
                </c:pt>
                <c:pt idx="1">
                  <c:v>10 to 49
acres</c:v>
                </c:pt>
                <c:pt idx="2">
                  <c:v>50 to 179 acres*</c:v>
                </c:pt>
                <c:pt idx="3">
                  <c:v>180 to 499 acres*</c:v>
                </c:pt>
                <c:pt idx="4">
                  <c:v>500 to 999 acres*</c:v>
                </c:pt>
                <c:pt idx="5">
                  <c:v>1,000 to 1,999 acres</c:v>
                </c:pt>
                <c:pt idx="6">
                  <c:v>2,000 acres or more</c:v>
                </c:pt>
              </c:strCache>
            </c:strRef>
          </c:cat>
          <c:val>
            <c:numRef>
              <c:f>'Farms and Land by Size'!$B$17:$B$23</c:f>
              <c:numCache>
                <c:formatCode>#,##0</c:formatCode>
                <c:ptCount val="7"/>
                <c:pt idx="0">
                  <c:v>273325</c:v>
                </c:pt>
                <c:pt idx="1">
                  <c:v>583001</c:v>
                </c:pt>
                <c:pt idx="2">
                  <c:v>564763</c:v>
                </c:pt>
                <c:pt idx="3">
                  <c:v>315018</c:v>
                </c:pt>
                <c:pt idx="4">
                  <c:v>133321</c:v>
                </c:pt>
                <c:pt idx="5">
                  <c:v>87666</c:v>
                </c:pt>
                <c:pt idx="6">
                  <c:v>85127</c:v>
                </c:pt>
              </c:numCache>
            </c:numRef>
          </c:val>
          <c:extLst>
            <c:ext xmlns:c15="http://schemas.microsoft.com/office/drawing/2012/chart" uri="{02D57815-91ED-43cb-92C2-25804820EDAC}">
              <c15:datalabelsRange>
                <c15:f>'Farms and Land by Size'!$H$17:$H$23</c15:f>
                <c15:dlblRangeCache>
                  <c:ptCount val="7"/>
                  <c:pt idx="0">
                    <c:v>273</c:v>
                  </c:pt>
                  <c:pt idx="1">
                    <c:v>583</c:v>
                  </c:pt>
                  <c:pt idx="2">
                    <c:v>565</c:v>
                  </c:pt>
                  <c:pt idx="3">
                    <c:v>315</c:v>
                  </c:pt>
                  <c:pt idx="4">
                    <c:v>133</c:v>
                  </c:pt>
                  <c:pt idx="5">
                    <c:v>88</c:v>
                  </c:pt>
                  <c:pt idx="6">
                    <c:v>85</c:v>
                  </c:pt>
                </c15:dlblRangeCache>
              </c15:datalabelsRange>
            </c:ext>
          </c:extLst>
        </c:ser>
        <c:dLbls>
          <c:showLegendKey val="0"/>
          <c:showVal val="0"/>
          <c:showCatName val="0"/>
          <c:showSerName val="0"/>
          <c:showPercent val="0"/>
          <c:showBubbleSize val="0"/>
        </c:dLbls>
        <c:gapWidth val="100"/>
        <c:overlap val="100"/>
        <c:axId val="523957384"/>
        <c:axId val="523971104"/>
      </c:barChart>
      <c:catAx>
        <c:axId val="5239573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85000"/>
                    <a:lumOff val="15000"/>
                  </a:schemeClr>
                </a:solidFill>
                <a:latin typeface="Arial" panose="020B0604020202020204" pitchFamily="34" charset="0"/>
                <a:ea typeface="+mn-ea"/>
                <a:cs typeface="Arial" panose="020B0604020202020204" pitchFamily="34" charset="0"/>
              </a:defRPr>
            </a:pPr>
            <a:endParaRPr lang="en-US"/>
          </a:p>
        </c:txPr>
        <c:crossAx val="523971104"/>
        <c:crosses val="autoZero"/>
        <c:auto val="1"/>
        <c:lblAlgn val="ctr"/>
        <c:lblOffset val="100"/>
        <c:noMultiLvlLbl val="0"/>
      </c:catAx>
      <c:valAx>
        <c:axId val="523971104"/>
        <c:scaling>
          <c:orientation val="minMax"/>
        </c:scaling>
        <c:delete val="1"/>
        <c:axPos val="b"/>
        <c:numFmt formatCode="#,##0" sourceLinked="1"/>
        <c:majorTickMark val="none"/>
        <c:minorTickMark val="none"/>
        <c:tickLblPos val="nextTo"/>
        <c:crossAx val="523957384"/>
        <c:crosses val="autoZero"/>
        <c:crossBetween val="between"/>
        <c:dispUnits>
          <c:builtInUnit val="thousands"/>
          <c:dispUnitsLbl>
            <c:layout>
              <c:manualLayout>
                <c:xMode val="edge"/>
                <c:yMode val="edge"/>
                <c:x val="0.82976909980847002"/>
                <c:y val="0.9074658711696012"/>
              </c:manualLayout>
            </c:layout>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dispUnitsLbl>
        </c:dispUnits>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013908353173883E-2"/>
          <c:y val="5.7473801939437897E-3"/>
          <c:w val="0.86813841521343571"/>
          <c:h val="0.9479863748874725"/>
        </c:manualLayout>
      </c:layout>
      <c:barChart>
        <c:barDir val="bar"/>
        <c:grouping val="clustered"/>
        <c:varyColors val="0"/>
        <c:ser>
          <c:idx val="1"/>
          <c:order val="0"/>
          <c:spPr>
            <a:solidFill>
              <a:schemeClr val="accent2"/>
            </a:solidFill>
            <a:ln>
              <a:noFill/>
            </a:ln>
            <a:effectLst/>
          </c:spPr>
          <c:invertIfNegative val="0"/>
          <c:dLbls>
            <c:dLbl>
              <c:idx val="0"/>
              <c:tx>
                <c:rich>
                  <a:bodyPr/>
                  <a:lstStyle/>
                  <a:p>
                    <a:fld id="{C73BC7EB-2E1A-43EC-90DC-474D4A308E36}"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
              <c:tx>
                <c:rich>
                  <a:bodyPr/>
                  <a:lstStyle/>
                  <a:p>
                    <a:fld id="{6B070479-C277-4454-AAF8-69A902D7045E}"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
              <c:tx>
                <c:rich>
                  <a:bodyPr/>
                  <a:lstStyle/>
                  <a:p>
                    <a:fld id="{4D9AD99A-98B3-41CF-957A-D52F53953807}"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
              <c:tx>
                <c:rich>
                  <a:bodyPr/>
                  <a:lstStyle/>
                  <a:p>
                    <a:fld id="{D0BE39F8-D707-4A45-BE09-2B7D7500B095}"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
              <c:tx>
                <c:rich>
                  <a:bodyPr/>
                  <a:lstStyle/>
                  <a:p>
                    <a:fld id="{B1414A2F-5B5F-4D8F-8B38-5D212EB5B76C}"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5"/>
              <c:tx>
                <c:rich>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fld id="{42C2A8DC-6887-444D-9064-3492C3C2CDEE}" type="CELLRANGE">
                      <a:rPr lang="en-US"/>
                      <a:pPr>
                        <a:defRPr sz="1600">
                          <a:solidFill>
                            <a:schemeClr val="tx1"/>
                          </a:solidFill>
                        </a:defRPr>
                      </a:pPr>
                      <a:t>[CELLRANGE]</a:t>
                    </a:fld>
                    <a:endParaRPr lang="en-US"/>
                  </a:p>
                </c:rich>
              </c:tx>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6"/>
              <c:tx>
                <c:rich>
                  <a:bodyPr/>
                  <a:lstStyle/>
                  <a:p>
                    <a:fld id="{23013667-E74C-4F04-9B14-37E6A3FBD9B7}"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out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'[Charts for PPT.xlsx]Farms and Land by Size'!$J$17:$J$23</c:f>
              <c:strCache>
                <c:ptCount val="5"/>
                <c:pt idx="2">
                  <c:v>*</c:v>
                </c:pt>
                <c:pt idx="4">
                  <c:v>*</c:v>
                </c:pt>
              </c:strCache>
            </c:strRef>
          </c:cat>
          <c:val>
            <c:numRef>
              <c:f>'[Charts for PPT.xlsx]Farms and Land by Size'!$D$17:$D$23</c:f>
              <c:numCache>
                <c:formatCode>#,##0</c:formatCode>
                <c:ptCount val="7"/>
                <c:pt idx="0">
                  <c:v>1302208</c:v>
                </c:pt>
                <c:pt idx="1">
                  <c:v>14787940</c:v>
                </c:pt>
                <c:pt idx="2">
                  <c:v>57003459</c:v>
                </c:pt>
                <c:pt idx="3">
                  <c:v>94007904</c:v>
                </c:pt>
                <c:pt idx="4">
                  <c:v>92872530</c:v>
                </c:pt>
                <c:pt idx="5">
                  <c:v>120680141</c:v>
                </c:pt>
                <c:pt idx="6">
                  <c:v>519563709</c:v>
                </c:pt>
              </c:numCache>
            </c:numRef>
          </c:val>
          <c:extLst>
            <c:ext xmlns:c15="http://schemas.microsoft.com/office/drawing/2012/chart" uri="{02D57815-91ED-43cb-92C2-25804820EDAC}">
              <c15:datalabelsRange>
                <c15:f>'[Charts for PPT.xlsx]Farms and Land by Size'!$I$17:$I$23</c15:f>
                <c15:dlblRangeCache>
                  <c:ptCount val="7"/>
                  <c:pt idx="0">
                    <c:v>1.3</c:v>
                  </c:pt>
                  <c:pt idx="1">
                    <c:v>14.8</c:v>
                  </c:pt>
                  <c:pt idx="2">
                    <c:v>57.0</c:v>
                  </c:pt>
                  <c:pt idx="3">
                    <c:v>94.0</c:v>
                  </c:pt>
                  <c:pt idx="4">
                    <c:v>92.9</c:v>
                  </c:pt>
                  <c:pt idx="5">
                    <c:v>120.7</c:v>
                  </c:pt>
                  <c:pt idx="6">
                    <c:v>519.6</c:v>
                  </c:pt>
                </c15:dlblRangeCache>
              </c15:datalabelsRange>
            </c:ext>
          </c:extLst>
        </c:ser>
        <c:dLbls>
          <c:showLegendKey val="0"/>
          <c:showVal val="0"/>
          <c:showCatName val="0"/>
          <c:showSerName val="0"/>
          <c:showPercent val="0"/>
          <c:showBubbleSize val="0"/>
        </c:dLbls>
        <c:gapWidth val="100"/>
        <c:overlap val="100"/>
        <c:axId val="523960912"/>
        <c:axId val="523958560"/>
      </c:barChart>
      <c:catAx>
        <c:axId val="523960912"/>
        <c:scaling>
          <c:orientation val="minMax"/>
        </c:scaling>
        <c:delete val="0"/>
        <c:axPos val="l"/>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23958560"/>
        <c:crosses val="autoZero"/>
        <c:auto val="1"/>
        <c:lblAlgn val="ctr"/>
        <c:lblOffset val="100"/>
        <c:noMultiLvlLbl val="0"/>
      </c:catAx>
      <c:valAx>
        <c:axId val="523958560"/>
        <c:scaling>
          <c:orientation val="minMax"/>
        </c:scaling>
        <c:delete val="1"/>
        <c:axPos val="b"/>
        <c:numFmt formatCode="#,##0" sourceLinked="1"/>
        <c:majorTickMark val="out"/>
        <c:minorTickMark val="none"/>
        <c:tickLblPos val="nextTo"/>
        <c:crossAx val="523960912"/>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179009718379797E-2"/>
          <c:y val="2.6642438639431495E-2"/>
          <c:w val="0.86813841521343571"/>
          <c:h val="0.91909585823552675"/>
        </c:manualLayout>
      </c:layout>
      <c:barChart>
        <c:barDir val="bar"/>
        <c:grouping val="clustered"/>
        <c:varyColors val="0"/>
        <c:ser>
          <c:idx val="1"/>
          <c:order val="0"/>
          <c:spPr>
            <a:solidFill>
              <a:srgbClr val="A7B5DB"/>
            </a:solidFill>
            <a:ln>
              <a:noFill/>
            </a:ln>
            <a:effectLst/>
          </c:spPr>
          <c:invertIfNegative val="0"/>
          <c:dLbls>
            <c:dLbl>
              <c:idx val="0"/>
              <c:tx>
                <c:rich>
                  <a:bodyPr/>
                  <a:lstStyle/>
                  <a:p>
                    <a:fld id="{2CE03CBB-7F6C-4E40-A983-05B7CA543EE7}"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
              <c:tx>
                <c:rich>
                  <a:bodyPr/>
                  <a:lstStyle/>
                  <a:p>
                    <a:fld id="{A5DF1155-ECBC-481A-BA75-AE90ED7039E6}"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
              <c:tx>
                <c:rich>
                  <a:bodyPr/>
                  <a:lstStyle/>
                  <a:p>
                    <a:fld id="{80CFBCDE-96C7-4944-ABAF-B5F9673D9522}"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
              <c:tx>
                <c:rich>
                  <a:bodyPr/>
                  <a:lstStyle/>
                  <a:p>
                    <a:fld id="{760449AB-D331-4ECD-AA78-D1B8AF3B9114}"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
              <c:tx>
                <c:rich>
                  <a:bodyPr/>
                  <a:lstStyle/>
                  <a:p>
                    <a:fld id="{5C1B3E5D-0899-4D19-BBBB-6E28AC778416}"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5"/>
              <c:tx>
                <c:rich>
                  <a:bodyPr/>
                  <a:lstStyle/>
                  <a:p>
                    <a:fld id="{6DF54EEC-4424-4128-B335-B40C4F2C8CE6}"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6"/>
              <c:tx>
                <c:rich>
                  <a:bodyPr/>
                  <a:lstStyle/>
                  <a:p>
                    <a:fld id="{EF5619BE-16C6-41E0-A5DD-956E7F29E85F}"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out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'Farms and TVP'!$A$20:$A$26</c:f>
              <c:strCache>
                <c:ptCount val="7"/>
                <c:pt idx="0">
                  <c:v>Less than
$2,500</c:v>
                </c:pt>
                <c:pt idx="1">
                  <c:v>$2,500 to
$9,999</c:v>
                </c:pt>
                <c:pt idx="2">
                  <c:v>$10,000 to
$49,999</c:v>
                </c:pt>
                <c:pt idx="3">
                  <c:v>$50,000 to
$249,999</c:v>
                </c:pt>
                <c:pt idx="4">
                  <c:v>$250,000 to
$999,000</c:v>
                </c:pt>
                <c:pt idx="5">
                  <c:v>$1,000,000 to
$4,999,999</c:v>
                </c:pt>
                <c:pt idx="6">
                  <c:v>$5,000,000
or more</c:v>
                </c:pt>
              </c:strCache>
            </c:strRef>
          </c:cat>
          <c:val>
            <c:numRef>
              <c:f>'Farms and TVP'!$D$20:$D$26</c:f>
              <c:numCache>
                <c:formatCode>_("$"* #,##0_);_("$"* \(#,##0\);_("$"* "-"??_);_(@_)</c:formatCode>
                <c:ptCount val="7"/>
                <c:pt idx="0">
                  <c:v>403730233</c:v>
                </c:pt>
                <c:pt idx="1">
                  <c:v>2140575085</c:v>
                </c:pt>
                <c:pt idx="2">
                  <c:v>8750207529</c:v>
                </c:pt>
                <c:pt idx="3">
                  <c:v>29648951619</c:v>
                </c:pt>
                <c:pt idx="4">
                  <c:v>80657546459</c:v>
                </c:pt>
                <c:pt idx="5">
                  <c:v>131971211644</c:v>
                </c:pt>
                <c:pt idx="6">
                  <c:v>134978511382</c:v>
                </c:pt>
              </c:numCache>
            </c:numRef>
          </c:val>
          <c:extLst>
            <c:ext xmlns:c15="http://schemas.microsoft.com/office/drawing/2012/chart" uri="{02D57815-91ED-43cb-92C2-25804820EDAC}">
              <c15:datalabelsRange>
                <c15:f>'Farms and TVP'!$I$20:$I$26</c15:f>
                <c15:dlblRangeCache>
                  <c:ptCount val="7"/>
                  <c:pt idx="0">
                    <c:v>0.4</c:v>
                  </c:pt>
                  <c:pt idx="1">
                    <c:v>2.1</c:v>
                  </c:pt>
                  <c:pt idx="2">
                    <c:v>8.8</c:v>
                  </c:pt>
                  <c:pt idx="3">
                    <c:v>29.6</c:v>
                  </c:pt>
                  <c:pt idx="4">
                    <c:v>80.7</c:v>
                  </c:pt>
                  <c:pt idx="5">
                    <c:v>132.0</c:v>
                  </c:pt>
                  <c:pt idx="6">
                    <c:v>135.0</c:v>
                  </c:pt>
                </c15:dlblRangeCache>
              </c15:datalabelsRange>
            </c:ext>
          </c:extLst>
        </c:ser>
        <c:dLbls>
          <c:showLegendKey val="0"/>
          <c:showVal val="0"/>
          <c:showCatName val="0"/>
          <c:showSerName val="0"/>
          <c:showPercent val="0"/>
          <c:showBubbleSize val="0"/>
        </c:dLbls>
        <c:gapWidth val="100"/>
        <c:overlap val="100"/>
        <c:axId val="523969928"/>
        <c:axId val="523969144"/>
      </c:barChart>
      <c:catAx>
        <c:axId val="523969928"/>
        <c:scaling>
          <c:orientation val="minMax"/>
        </c:scaling>
        <c:delete val="1"/>
        <c:axPos val="l"/>
        <c:numFmt formatCode="General" sourceLinked="1"/>
        <c:majorTickMark val="none"/>
        <c:minorTickMark val="none"/>
        <c:tickLblPos val="nextTo"/>
        <c:crossAx val="523969144"/>
        <c:crosses val="autoZero"/>
        <c:auto val="1"/>
        <c:lblAlgn val="ctr"/>
        <c:lblOffset val="100"/>
        <c:noMultiLvlLbl val="0"/>
      </c:catAx>
      <c:valAx>
        <c:axId val="523969144"/>
        <c:scaling>
          <c:orientation val="minMax"/>
        </c:scaling>
        <c:delete val="1"/>
        <c:axPos val="b"/>
        <c:numFmt formatCode="_(&quot;$&quot;* #,##0_);_(&quot;$&quot;* \(#,##0\);_(&quot;$&quot;* &quot;-&quot;??_);_(@_)" sourceLinked="1"/>
        <c:majorTickMark val="none"/>
        <c:minorTickMark val="none"/>
        <c:tickLblPos val="nextTo"/>
        <c:crossAx val="523969928"/>
        <c:crosses val="autoZero"/>
        <c:crossBetween val="between"/>
        <c:majorUnit val="25000000000"/>
        <c:dispUnits>
          <c:builtInUnit val="billions"/>
          <c:dispUnitsLbl>
            <c:layout>
              <c:manualLayout>
                <c:xMode val="edge"/>
                <c:yMode val="edge"/>
                <c:x val="0.80799549549549554"/>
                <c:y val="0.89293363191172948"/>
              </c:manualLayout>
            </c:layout>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dispUnitsLbl>
        </c:dispUnits>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85908349294176"/>
          <c:y val="2.6642438639431495E-2"/>
          <c:w val="0.75706160885294749"/>
          <c:h val="0.91909585823552675"/>
        </c:manualLayout>
      </c:layout>
      <c:barChart>
        <c:barDir val="bar"/>
        <c:grouping val="clustered"/>
        <c:varyColors val="0"/>
        <c:ser>
          <c:idx val="1"/>
          <c:order val="0"/>
          <c:spPr>
            <a:solidFill>
              <a:srgbClr val="0A5540"/>
            </a:solidFill>
            <a:ln>
              <a:solidFill>
                <a:srgbClr val="0A5540"/>
              </a:solidFill>
            </a:ln>
            <a:effectLst/>
          </c:spPr>
          <c:invertIfNegative val="0"/>
          <c:dLbls>
            <c:dLbl>
              <c:idx val="0"/>
              <c:tx>
                <c:rich>
                  <a:bodyPr/>
                  <a:lstStyle/>
                  <a:p>
                    <a:fld id="{0098981F-B17A-4747-86DE-47A678FE2615}"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
              <c:tx>
                <c:rich>
                  <a:bodyPr/>
                  <a:lstStyle/>
                  <a:p>
                    <a:fld id="{B26DD137-D8D8-49C8-AA6C-580B1A1239CA}"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
              <c:tx>
                <c:rich>
                  <a:bodyPr/>
                  <a:lstStyle/>
                  <a:p>
                    <a:fld id="{59A345B1-A6D1-4B66-BFD4-F489A69F6C4C}"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
              <c:tx>
                <c:rich>
                  <a:bodyPr/>
                  <a:lstStyle/>
                  <a:p>
                    <a:fld id="{88983B6E-C719-4EA8-B4DA-BFFAEB97F390}"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
              <c:tx>
                <c:rich>
                  <a:bodyPr/>
                  <a:lstStyle/>
                  <a:p>
                    <a:fld id="{7AF15748-2A4B-484B-AC9B-23976B3E20F2}"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5"/>
              <c:tx>
                <c:rich>
                  <a:bodyPr/>
                  <a:lstStyle/>
                  <a:p>
                    <a:fld id="{61621FE4-42D1-40B3-98EA-C8E15352AFE8}"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6"/>
              <c:tx>
                <c:rich>
                  <a:bodyPr/>
                  <a:lstStyle/>
                  <a:p>
                    <a:fld id="{507BE61A-EB88-4FEB-AF45-A2FBE5E272D9}"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out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'Farms and TVP'!$A$20:$A$26</c:f>
              <c:strCache>
                <c:ptCount val="7"/>
                <c:pt idx="0">
                  <c:v>Less than
$2,500</c:v>
                </c:pt>
                <c:pt idx="1">
                  <c:v>$2,500 to
$9,999</c:v>
                </c:pt>
                <c:pt idx="2">
                  <c:v>$10,000 to
$49,999</c:v>
                </c:pt>
                <c:pt idx="3">
                  <c:v>$50,000 to
$249,999</c:v>
                </c:pt>
                <c:pt idx="4">
                  <c:v>$250,000 to
$999,999</c:v>
                </c:pt>
                <c:pt idx="5">
                  <c:v>$1,000,000 to
$4,999,999</c:v>
                </c:pt>
                <c:pt idx="6">
                  <c:v>$5,000,000
or more</c:v>
                </c:pt>
              </c:strCache>
            </c:strRef>
          </c:cat>
          <c:val>
            <c:numRef>
              <c:f>'Farms and TVP'!$B$20:$B$26</c:f>
              <c:numCache>
                <c:formatCode>#,##0</c:formatCode>
                <c:ptCount val="7"/>
                <c:pt idx="0">
                  <c:v>791699</c:v>
                </c:pt>
                <c:pt idx="1">
                  <c:v>393416</c:v>
                </c:pt>
                <c:pt idx="2">
                  <c:v>372330</c:v>
                </c:pt>
                <c:pt idx="3">
                  <c:v>250368</c:v>
                </c:pt>
                <c:pt idx="4">
                  <c:v>157542</c:v>
                </c:pt>
                <c:pt idx="5">
                  <c:v>67977</c:v>
                </c:pt>
                <c:pt idx="6">
                  <c:v>8889</c:v>
                </c:pt>
              </c:numCache>
            </c:numRef>
          </c:val>
          <c:extLst>
            <c:ext xmlns:c15="http://schemas.microsoft.com/office/drawing/2012/chart" uri="{02D57815-91ED-43cb-92C2-25804820EDAC}">
              <c15:datalabelsRange>
                <c15:f>'Farms and TVP'!$H$20:$H$26</c15:f>
                <c15:dlblRangeCache>
                  <c:ptCount val="7"/>
                  <c:pt idx="0">
                    <c:v>792</c:v>
                  </c:pt>
                  <c:pt idx="1">
                    <c:v>393</c:v>
                  </c:pt>
                  <c:pt idx="2">
                    <c:v>372</c:v>
                  </c:pt>
                  <c:pt idx="3">
                    <c:v>250</c:v>
                  </c:pt>
                  <c:pt idx="4">
                    <c:v>158</c:v>
                  </c:pt>
                  <c:pt idx="5">
                    <c:v>68</c:v>
                  </c:pt>
                  <c:pt idx="6">
                    <c:v>9</c:v>
                  </c:pt>
                </c15:dlblRangeCache>
              </c15:datalabelsRange>
            </c:ext>
          </c:extLst>
        </c:ser>
        <c:dLbls>
          <c:showLegendKey val="0"/>
          <c:showVal val="0"/>
          <c:showCatName val="0"/>
          <c:showSerName val="0"/>
          <c:showPercent val="0"/>
          <c:showBubbleSize val="0"/>
        </c:dLbls>
        <c:gapWidth val="100"/>
        <c:overlap val="100"/>
        <c:axId val="523958168"/>
        <c:axId val="523956992"/>
      </c:barChart>
      <c:catAx>
        <c:axId val="5239581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85000"/>
                    <a:lumOff val="15000"/>
                  </a:schemeClr>
                </a:solidFill>
                <a:latin typeface="Arial" panose="020B0604020202020204" pitchFamily="34" charset="0"/>
                <a:ea typeface="+mn-ea"/>
                <a:cs typeface="Arial" panose="020B0604020202020204" pitchFamily="34" charset="0"/>
              </a:defRPr>
            </a:pPr>
            <a:endParaRPr lang="en-US"/>
          </a:p>
        </c:txPr>
        <c:crossAx val="523956992"/>
        <c:crosses val="autoZero"/>
        <c:auto val="1"/>
        <c:lblAlgn val="ctr"/>
        <c:lblOffset val="100"/>
        <c:noMultiLvlLbl val="0"/>
      </c:catAx>
      <c:valAx>
        <c:axId val="523956992"/>
        <c:scaling>
          <c:orientation val="minMax"/>
        </c:scaling>
        <c:delete val="1"/>
        <c:axPos val="b"/>
        <c:numFmt formatCode="#,##0" sourceLinked="1"/>
        <c:majorTickMark val="none"/>
        <c:minorTickMark val="none"/>
        <c:tickLblPos val="nextTo"/>
        <c:crossAx val="523958168"/>
        <c:crosses val="autoZero"/>
        <c:crossBetween val="between"/>
        <c:dispUnits>
          <c:builtInUnit val="thousands"/>
          <c:dispUnitsLbl>
            <c:layout>
              <c:manualLayout>
                <c:xMode val="edge"/>
                <c:yMode val="edge"/>
                <c:x val="0.82976909980847002"/>
                <c:y val="0.9074658711696012"/>
              </c:manualLayout>
            </c:layout>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dispUnitsLbl>
        </c:dispUnits>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016932434130738E-2"/>
          <c:y val="3.1873821327889566E-2"/>
          <c:w val="0.97596613513173858"/>
          <c:h val="0.88409721007096331"/>
        </c:manualLayout>
      </c:layout>
      <c:barChart>
        <c:barDir val="col"/>
        <c:grouping val="stacked"/>
        <c:varyColors val="0"/>
        <c:ser>
          <c:idx val="0"/>
          <c:order val="0"/>
          <c:tx>
            <c:strRef>
              <c:f>'TVP Crops &amp; Livestock'!$A$3</c:f>
              <c:strCache>
                <c:ptCount val="1"/>
                <c:pt idx="0">
                  <c:v>Crops</c:v>
                </c:pt>
              </c:strCache>
            </c:strRef>
          </c:tx>
          <c:spPr>
            <a:solidFill>
              <a:srgbClr val="0A5540"/>
            </a:solidFill>
            <a:ln>
              <a:solidFill>
                <a:srgbClr val="0A5540"/>
              </a:solidFill>
            </a:ln>
            <a:effectLst/>
          </c:spPr>
          <c:invertIfNegative val="0"/>
          <c:dLbls>
            <c:dLbl>
              <c:idx val="0"/>
              <c:tx>
                <c:rich>
                  <a:bodyPr/>
                  <a:lstStyle/>
                  <a:p>
                    <a:r>
                      <a:rPr lang="en-US"/>
                      <a:t>50%</a:t>
                    </a:r>
                  </a:p>
                </c:rich>
              </c:tx>
              <c:dLblPos val="ctr"/>
              <c:showLegendKey val="0"/>
              <c:showVal val="1"/>
              <c:showCatName val="0"/>
              <c:showSerName val="0"/>
              <c:showPercent val="0"/>
              <c:showBubbleSize val="0"/>
              <c:extLst>
                <c:ext xmlns:c15="http://schemas.microsoft.com/office/drawing/2012/chart" uri="{CE6537A1-D6FC-4f65-9D91-7224C49458BB}"/>
              </c:extLst>
            </c:dLbl>
            <c:dLbl>
              <c:idx val="1"/>
              <c:tx>
                <c:rich>
                  <a:bodyPr/>
                  <a:lstStyle/>
                  <a:p>
                    <a:r>
                      <a:rPr lang="en-US"/>
                      <a:t>47%</a:t>
                    </a:r>
                  </a:p>
                </c:rich>
              </c:tx>
              <c:dLblPos val="ctr"/>
              <c:showLegendKey val="0"/>
              <c:showVal val="1"/>
              <c:showCatName val="0"/>
              <c:showSerName val="0"/>
              <c:showPercent val="0"/>
              <c:showBubbleSize val="0"/>
              <c:extLst>
                <c:ext xmlns:c15="http://schemas.microsoft.com/office/drawing/2012/chart" uri="{CE6537A1-D6FC-4f65-9D91-7224C49458BB}"/>
              </c:extLst>
            </c:dLbl>
            <c:dLbl>
              <c:idx val="2"/>
              <c:tx>
                <c:rich>
                  <a:bodyPr/>
                  <a:lstStyle/>
                  <a:p>
                    <a:r>
                      <a:rPr lang="en-US"/>
                      <a:t>48%</a:t>
                    </a:r>
                  </a:p>
                </c:rich>
              </c:tx>
              <c:dLblPos val="ctr"/>
              <c:showLegendKey val="0"/>
              <c:showVal val="1"/>
              <c:showCatName val="0"/>
              <c:showSerName val="0"/>
              <c:showPercent val="0"/>
              <c:showBubbleSize val="0"/>
              <c:extLst>
                <c:ext xmlns:c15="http://schemas.microsoft.com/office/drawing/2012/chart" uri="{CE6537A1-D6FC-4f65-9D91-7224C49458BB}"/>
              </c:extLst>
            </c:dLbl>
            <c:dLbl>
              <c:idx val="3"/>
              <c:tx>
                <c:rich>
                  <a:bodyPr/>
                  <a:lstStyle/>
                  <a:p>
                    <a:r>
                      <a:rPr lang="en-US" dirty="0"/>
                      <a:t>54%</a:t>
                    </a:r>
                  </a:p>
                </c:rich>
              </c:tx>
              <c:dLblPos val="ctr"/>
              <c:showLegendKey val="0"/>
              <c:showVal val="1"/>
              <c:showCatName val="0"/>
              <c:showSerName val="0"/>
              <c:showPercent val="0"/>
              <c:showBubbleSize val="0"/>
              <c:extLst>
                <c:ext xmlns:c15="http://schemas.microsoft.com/office/drawing/2012/chart" uri="{CE6537A1-D6FC-4f65-9D91-7224C49458BB}"/>
              </c:extLst>
            </c:dLbl>
            <c:dLbl>
              <c:idx val="4"/>
              <c:tx>
                <c:rich>
                  <a:bodyPr/>
                  <a:lstStyle/>
                  <a:p>
                    <a:r>
                      <a:rPr lang="en-US" dirty="0"/>
                      <a:t>50%</a:t>
                    </a:r>
                  </a:p>
                </c:rich>
              </c:tx>
              <c:dLblPos val="ct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'TVP Crops &amp; Livestock'!$B$1:$F$1</c:f>
              <c:numCache>
                <c:formatCode>General</c:formatCode>
                <c:ptCount val="5"/>
                <c:pt idx="0">
                  <c:v>1997</c:v>
                </c:pt>
                <c:pt idx="1">
                  <c:v>2002</c:v>
                </c:pt>
                <c:pt idx="2">
                  <c:v>2007</c:v>
                </c:pt>
                <c:pt idx="3">
                  <c:v>2012</c:v>
                </c:pt>
                <c:pt idx="4">
                  <c:v>2017</c:v>
                </c:pt>
              </c:numCache>
            </c:numRef>
          </c:cat>
          <c:val>
            <c:numRef>
              <c:f>'TVP Crops &amp; Livestock'!$B$3:$F$3</c:f>
              <c:numCache>
                <c:formatCode>_(* #,##0_);_(* \(#,##0\);_(* "-"??_);_(@_)</c:formatCode>
                <c:ptCount val="5"/>
                <c:pt idx="0">
                  <c:v>100668794000</c:v>
                </c:pt>
                <c:pt idx="1">
                  <c:v>95151954420</c:v>
                </c:pt>
                <c:pt idx="2">
                  <c:v>143657927794</c:v>
                </c:pt>
                <c:pt idx="3">
                  <c:v>212397074321</c:v>
                </c:pt>
                <c:pt idx="4">
                  <c:v>193546737865</c:v>
                </c:pt>
              </c:numCache>
            </c:numRef>
          </c:val>
        </c:ser>
        <c:ser>
          <c:idx val="1"/>
          <c:order val="1"/>
          <c:tx>
            <c:strRef>
              <c:f>'TVP Crops &amp; Livestock'!$A$4</c:f>
              <c:strCache>
                <c:ptCount val="1"/>
                <c:pt idx="0">
                  <c:v>Livestock</c:v>
                </c:pt>
              </c:strCache>
            </c:strRef>
          </c:tx>
          <c:spPr>
            <a:solidFill>
              <a:srgbClr val="A7B5DB"/>
            </a:solidFill>
            <a:ln>
              <a:solidFill>
                <a:srgbClr val="A7B5DB"/>
              </a:solidFill>
            </a:ln>
            <a:effectLst/>
          </c:spPr>
          <c:invertIfNegative val="0"/>
          <c:dLbls>
            <c:dLbl>
              <c:idx val="0"/>
              <c:tx>
                <c:rich>
                  <a:bodyPr/>
                  <a:lstStyle/>
                  <a:p>
                    <a:r>
                      <a:rPr lang="en-US"/>
                      <a:t>50%</a:t>
                    </a:r>
                  </a:p>
                </c:rich>
              </c:tx>
              <c:dLblPos val="ctr"/>
              <c:showLegendKey val="0"/>
              <c:showVal val="1"/>
              <c:showCatName val="0"/>
              <c:showSerName val="0"/>
              <c:showPercent val="0"/>
              <c:showBubbleSize val="0"/>
              <c:extLst>
                <c:ext xmlns:c15="http://schemas.microsoft.com/office/drawing/2012/chart" uri="{CE6537A1-D6FC-4f65-9D91-7224C49458BB}"/>
              </c:extLst>
            </c:dLbl>
            <c:dLbl>
              <c:idx val="1"/>
              <c:tx>
                <c:rich>
                  <a:bodyPr/>
                  <a:lstStyle/>
                  <a:p>
                    <a:r>
                      <a:rPr lang="en-US"/>
                      <a:t>53%</a:t>
                    </a:r>
                  </a:p>
                </c:rich>
              </c:tx>
              <c:dLblPos val="ctr"/>
              <c:showLegendKey val="0"/>
              <c:showVal val="1"/>
              <c:showCatName val="0"/>
              <c:showSerName val="0"/>
              <c:showPercent val="0"/>
              <c:showBubbleSize val="0"/>
              <c:extLst>
                <c:ext xmlns:c15="http://schemas.microsoft.com/office/drawing/2012/chart" uri="{CE6537A1-D6FC-4f65-9D91-7224C49458BB}"/>
              </c:extLst>
            </c:dLbl>
            <c:dLbl>
              <c:idx val="2"/>
              <c:tx>
                <c:rich>
                  <a:bodyPr/>
                  <a:lstStyle/>
                  <a:p>
                    <a:r>
                      <a:rPr lang="en-US"/>
                      <a:t>52%</a:t>
                    </a:r>
                  </a:p>
                </c:rich>
              </c:tx>
              <c:dLblPos val="ctr"/>
              <c:showLegendKey val="0"/>
              <c:showVal val="1"/>
              <c:showCatName val="0"/>
              <c:showSerName val="0"/>
              <c:showPercent val="0"/>
              <c:showBubbleSize val="0"/>
              <c:extLst>
                <c:ext xmlns:c15="http://schemas.microsoft.com/office/drawing/2012/chart" uri="{CE6537A1-D6FC-4f65-9D91-7224C49458BB}"/>
              </c:extLst>
            </c:dLbl>
            <c:dLbl>
              <c:idx val="3"/>
              <c:tx>
                <c:rich>
                  <a:bodyPr/>
                  <a:lstStyle/>
                  <a:p>
                    <a:r>
                      <a:rPr lang="en-US" dirty="0"/>
                      <a:t>46%</a:t>
                    </a:r>
                  </a:p>
                </c:rich>
              </c:tx>
              <c:dLblPos val="ctr"/>
              <c:showLegendKey val="0"/>
              <c:showVal val="1"/>
              <c:showCatName val="0"/>
              <c:showSerName val="0"/>
              <c:showPercent val="0"/>
              <c:showBubbleSize val="0"/>
              <c:extLst>
                <c:ext xmlns:c15="http://schemas.microsoft.com/office/drawing/2012/chart" uri="{CE6537A1-D6FC-4f65-9D91-7224C49458BB}"/>
              </c:extLst>
            </c:dLbl>
            <c:dLbl>
              <c:idx val="4"/>
              <c:tx>
                <c:rich>
                  <a:bodyPr/>
                  <a:lstStyle/>
                  <a:p>
                    <a:r>
                      <a:rPr lang="en-US" dirty="0"/>
                      <a:t>50%</a:t>
                    </a:r>
                  </a:p>
                </c:rich>
              </c:tx>
              <c:dLblPos val="ct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'TVP Crops &amp; Livestock'!$B$1:$F$1</c:f>
              <c:numCache>
                <c:formatCode>General</c:formatCode>
                <c:ptCount val="5"/>
                <c:pt idx="0">
                  <c:v>1997</c:v>
                </c:pt>
                <c:pt idx="1">
                  <c:v>2002</c:v>
                </c:pt>
                <c:pt idx="2">
                  <c:v>2007</c:v>
                </c:pt>
                <c:pt idx="3">
                  <c:v>2012</c:v>
                </c:pt>
                <c:pt idx="4">
                  <c:v>2017</c:v>
                </c:pt>
              </c:numCache>
            </c:numRef>
          </c:cat>
          <c:val>
            <c:numRef>
              <c:f>'TVP Crops &amp; Livestock'!$B$4:$F$4</c:f>
              <c:numCache>
                <c:formatCode>_(* #,##0_);_(* \(#,##0\);_(* "-"??_);_(@_)</c:formatCode>
                <c:ptCount val="5"/>
                <c:pt idx="0">
                  <c:v>100711018000</c:v>
                </c:pt>
                <c:pt idx="1">
                  <c:v>105494400816</c:v>
                </c:pt>
                <c:pt idx="2">
                  <c:v>153562563177</c:v>
                </c:pt>
                <c:pt idx="3">
                  <c:v>182247407155</c:v>
                </c:pt>
                <c:pt idx="4">
                  <c:v>195003996086</c:v>
                </c:pt>
              </c:numCache>
            </c:numRef>
          </c:val>
        </c:ser>
        <c:dLbls>
          <c:showLegendKey val="0"/>
          <c:showVal val="0"/>
          <c:showCatName val="0"/>
          <c:showSerName val="0"/>
          <c:showPercent val="0"/>
          <c:showBubbleSize val="0"/>
        </c:dLbls>
        <c:gapWidth val="100"/>
        <c:overlap val="100"/>
        <c:axId val="523961696"/>
        <c:axId val="523966400"/>
      </c:barChart>
      <c:barChart>
        <c:barDir val="col"/>
        <c:grouping val="clustered"/>
        <c:varyColors val="0"/>
        <c:ser>
          <c:idx val="2"/>
          <c:order val="2"/>
          <c:tx>
            <c:strRef>
              <c:f>'TVP Crops &amp; Livestock'!$A$2</c:f>
              <c:strCache>
                <c:ptCount val="1"/>
                <c:pt idx="0">
                  <c:v>Total</c:v>
                </c:pt>
              </c:strCache>
            </c:strRef>
          </c:tx>
          <c:spPr>
            <a:noFill/>
            <a:ln>
              <a:noFill/>
            </a:ln>
            <a:effectLst/>
          </c:spPr>
          <c:invertIfNegative val="0"/>
          <c:dLbls>
            <c:dLbl>
              <c:idx val="0"/>
              <c:tx>
                <c:rich>
                  <a:bodyPr/>
                  <a:lstStyle/>
                  <a:p>
                    <a:fld id="{F880A333-B444-4B8C-B6E2-F2F2A07BF99E}"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1"/>
              <c:tx>
                <c:rich>
                  <a:bodyPr/>
                  <a:lstStyle/>
                  <a:p>
                    <a:fld id="{483676AF-DAA6-40D5-B5D6-0F33309E72A3}"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2"/>
              <c:tx>
                <c:rich>
                  <a:bodyPr/>
                  <a:lstStyle/>
                  <a:p>
                    <a:fld id="{AFE2B852-29A9-4926-A80A-04EAC30D88E6}"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3"/>
              <c:tx>
                <c:rich>
                  <a:bodyPr/>
                  <a:lstStyle/>
                  <a:p>
                    <a:fld id="{B4DC5C66-80D5-4719-8E09-2158B9E12C9C}"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dLbl>
              <c:idx val="4"/>
              <c:tx>
                <c:rich>
                  <a:bodyPr rot="0" spcFirstLastPara="1" vertOverflow="ellipsis" vert="horz" wrap="square" lIns="38100" tIns="19050" rIns="38100" bIns="19050" anchor="ctr" anchorCtr="1">
                    <a:spAutoFit/>
                  </a:bodyPr>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fld id="{7BD8A134-6769-498B-864A-0A4510F17937}" type="CELLRANGE">
                      <a:rPr lang="en-US"/>
                      <a:pPr>
                        <a:defRPr sz="1600">
                          <a:solidFill>
                            <a:sysClr val="windowText" lastClr="000000"/>
                          </a:solidFill>
                        </a:defRPr>
                      </a:pPr>
                      <a:t>[CELLRANGE]</a:t>
                    </a:fld>
                    <a:endParaRPr lang="en-US"/>
                  </a:p>
                </c:rich>
              </c:tx>
              <c:spPr>
                <a:solidFill>
                  <a:schemeClr val="bg1"/>
                </a:solid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out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val>
            <c:numRef>
              <c:f>'TVP Crops &amp; Livestock'!$B$2:$F$2</c:f>
              <c:numCache>
                <c:formatCode>_(* #,##0_);_(* \(#,##0\);_(* "-"??_);_(@_)</c:formatCode>
                <c:ptCount val="5"/>
                <c:pt idx="0">
                  <c:v>201379812000</c:v>
                </c:pt>
                <c:pt idx="1">
                  <c:v>200646355236</c:v>
                </c:pt>
                <c:pt idx="2">
                  <c:v>297220490971</c:v>
                </c:pt>
                <c:pt idx="3">
                  <c:v>394644481476</c:v>
                </c:pt>
                <c:pt idx="4">
                  <c:v>388550733951</c:v>
                </c:pt>
              </c:numCache>
            </c:numRef>
          </c:val>
          <c:extLst>
            <c:ext xmlns:c15="http://schemas.microsoft.com/office/drawing/2012/chart" uri="{02D57815-91ED-43cb-92C2-25804820EDAC}">
              <c15:datalabelsRange>
                <c15:f>'TVP Crops &amp; Livestock'!$B$8:$F$8</c15:f>
                <c15:dlblRangeCache>
                  <c:ptCount val="5"/>
                  <c:pt idx="0">
                    <c:v>201</c:v>
                  </c:pt>
                  <c:pt idx="1">
                    <c:v>201</c:v>
                  </c:pt>
                  <c:pt idx="2">
                    <c:v>297</c:v>
                  </c:pt>
                  <c:pt idx="3">
                    <c:v>395</c:v>
                  </c:pt>
                  <c:pt idx="4">
                    <c:v>389</c:v>
                  </c:pt>
                </c15:dlblRangeCache>
              </c15:datalabelsRange>
            </c:ext>
          </c:extLst>
        </c:ser>
        <c:dLbls>
          <c:showLegendKey val="0"/>
          <c:showVal val="0"/>
          <c:showCatName val="0"/>
          <c:showSerName val="0"/>
          <c:showPercent val="0"/>
          <c:showBubbleSize val="0"/>
        </c:dLbls>
        <c:gapWidth val="100"/>
        <c:axId val="523967184"/>
        <c:axId val="523966792"/>
      </c:barChart>
      <c:catAx>
        <c:axId val="523961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23966400"/>
        <c:crosses val="autoZero"/>
        <c:auto val="1"/>
        <c:lblAlgn val="ctr"/>
        <c:lblOffset val="100"/>
        <c:noMultiLvlLbl val="0"/>
      </c:catAx>
      <c:valAx>
        <c:axId val="523966400"/>
        <c:scaling>
          <c:orientation val="minMax"/>
        </c:scaling>
        <c:delete val="1"/>
        <c:axPos val="l"/>
        <c:numFmt formatCode="_(* #,##0_);_(* \(#,##0\);_(* &quot;-&quot;??_);_(@_)" sourceLinked="1"/>
        <c:majorTickMark val="none"/>
        <c:minorTickMark val="none"/>
        <c:tickLblPos val="nextTo"/>
        <c:crossAx val="523961696"/>
        <c:crosses val="autoZero"/>
        <c:crossBetween val="between"/>
        <c:dispUnits>
          <c:builtInUnit val="billions"/>
          <c:dispUnitsLbl>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dispUnitsLbl>
        </c:dispUnits>
      </c:valAx>
      <c:valAx>
        <c:axId val="523966792"/>
        <c:scaling>
          <c:orientation val="minMax"/>
        </c:scaling>
        <c:delete val="1"/>
        <c:axPos val="r"/>
        <c:numFmt formatCode="_(* #,##0_);_(* \(#,##0\);_(* &quot;-&quot;??_);_(@_)" sourceLinked="1"/>
        <c:majorTickMark val="out"/>
        <c:minorTickMark val="none"/>
        <c:tickLblPos val="nextTo"/>
        <c:crossAx val="523967184"/>
        <c:crosses val="max"/>
        <c:crossBetween val="between"/>
      </c:valAx>
      <c:catAx>
        <c:axId val="523967184"/>
        <c:scaling>
          <c:orientation val="minMax"/>
        </c:scaling>
        <c:delete val="1"/>
        <c:axPos val="b"/>
        <c:majorTickMark val="out"/>
        <c:minorTickMark val="none"/>
        <c:tickLblPos val="nextTo"/>
        <c:crossAx val="523966792"/>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268889614377966"/>
          <c:y val="3.8820134994584097E-3"/>
          <c:w val="0.71518853893263346"/>
          <c:h val="0.95939660269405946"/>
        </c:manualLayout>
      </c:layout>
      <c:barChart>
        <c:barDir val="bar"/>
        <c:grouping val="clustered"/>
        <c:varyColors val="0"/>
        <c:ser>
          <c:idx val="0"/>
          <c:order val="0"/>
          <c:tx>
            <c:strRef>
              <c:f>'Internet Use'!$B$1</c:f>
              <c:strCache>
                <c:ptCount val="1"/>
                <c:pt idx="0">
                  <c:v>2017</c:v>
                </c:pt>
              </c:strCache>
            </c:strRef>
          </c:tx>
          <c:spPr>
            <a:solidFill>
              <a:srgbClr val="0A5540"/>
            </a:solidFill>
            <a:ln>
              <a:solidFill>
                <a:srgbClr val="709687"/>
              </a:solid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95000"/>
                        <a:lumOff val="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'Internet Use'!$A$4:$A$10</c:f>
              <c:strCache>
                <c:ptCount val="7"/>
                <c:pt idx="0">
                  <c:v>Other Internet
 Service</c:v>
                </c:pt>
                <c:pt idx="1">
                  <c:v>Dial-Up*</c:v>
                </c:pt>
                <c:pt idx="2">
                  <c:v>Fiber Optic*</c:v>
                </c:pt>
                <c:pt idx="3">
                  <c:v>Satellite</c:v>
                </c:pt>
                <c:pt idx="4">
                  <c:v>Cable Modem*</c:v>
                </c:pt>
                <c:pt idx="5">
                  <c:v>DSL*</c:v>
                </c:pt>
                <c:pt idx="6">
                  <c:v>Mobile*</c:v>
                </c:pt>
              </c:strCache>
            </c:strRef>
          </c:cat>
          <c:val>
            <c:numRef>
              <c:f>'Internet Use'!$D$4:$D$10</c:f>
              <c:numCache>
                <c:formatCode>0%</c:formatCode>
                <c:ptCount val="7"/>
                <c:pt idx="0">
                  <c:v>3.015476402285162E-2</c:v>
                </c:pt>
                <c:pt idx="1">
                  <c:v>3.1602795284742684E-2</c:v>
                </c:pt>
                <c:pt idx="2">
                  <c:v>9.9924546532452127E-2</c:v>
                </c:pt>
                <c:pt idx="3">
                  <c:v>0.19447839056844643</c:v>
                </c:pt>
                <c:pt idx="4">
                  <c:v>0.19453163656103614</c:v>
                </c:pt>
                <c:pt idx="5">
                  <c:v>0.25238795289937416</c:v>
                </c:pt>
                <c:pt idx="6">
                  <c:v>0.38607565346469075</c:v>
                </c:pt>
              </c:numCache>
            </c:numRef>
          </c:val>
        </c:ser>
        <c:ser>
          <c:idx val="1"/>
          <c:order val="1"/>
          <c:tx>
            <c:strRef>
              <c:f>'Internet Use'!$C$1</c:f>
              <c:strCache>
                <c:ptCount val="1"/>
                <c:pt idx="0">
                  <c:v>2012</c:v>
                </c:pt>
              </c:strCache>
            </c:strRef>
          </c:tx>
          <c:spPr>
            <a:solidFill>
              <a:srgbClr val="A7B5DB"/>
            </a:solidFill>
            <a:ln>
              <a:solidFill>
                <a:srgbClr val="A7B5DB"/>
              </a:solidFill>
            </a:ln>
            <a:effectLst/>
          </c:spPr>
          <c:invertIfNegative val="0"/>
          <c:dLbls>
            <c:spPr>
              <a:noFill/>
              <a:ln>
                <a:noFill/>
              </a:ln>
              <a:effectLst/>
            </c:spPr>
            <c:txPr>
              <a:bodyPr rot="0" spcFirstLastPara="1" vertOverflow="ellipsis" vert="horz" wrap="none" anchor="ctr" anchorCtr="1"/>
              <a:lstStyle/>
              <a:p>
                <a:pPr>
                  <a:defRPr sz="1600" b="0" i="0" u="none" strike="noStrike" kern="1200" baseline="0">
                    <a:solidFill>
                      <a:schemeClr val="tx1">
                        <a:lumMod val="95000"/>
                        <a:lumOff val="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'Internet Use'!$A$4:$A$10</c:f>
              <c:strCache>
                <c:ptCount val="7"/>
                <c:pt idx="0">
                  <c:v>Other Internet
 Service</c:v>
                </c:pt>
                <c:pt idx="1">
                  <c:v>Dial-Up*</c:v>
                </c:pt>
                <c:pt idx="2">
                  <c:v>Fiber Optic*</c:v>
                </c:pt>
                <c:pt idx="3">
                  <c:v>Satellite</c:v>
                </c:pt>
                <c:pt idx="4">
                  <c:v>Cable Modem*</c:v>
                </c:pt>
                <c:pt idx="5">
                  <c:v>DSL*</c:v>
                </c:pt>
                <c:pt idx="6">
                  <c:v>Mobile*</c:v>
                </c:pt>
              </c:strCache>
            </c:strRef>
          </c:cat>
          <c:val>
            <c:numRef>
              <c:f>'Internet Use'!$E$4:$E$10</c:f>
              <c:numCache>
                <c:formatCode>0%</c:formatCode>
                <c:ptCount val="7"/>
                <c:pt idx="0">
                  <c:v>2.562962074945542E-2</c:v>
                </c:pt>
                <c:pt idx="1">
                  <c:v>9.5140950312852066E-2</c:v>
                </c:pt>
                <c:pt idx="2">
                  <c:v>5.1755118499617878E-2</c:v>
                </c:pt>
                <c:pt idx="3">
                  <c:v>0.1926127949889177</c:v>
                </c:pt>
                <c:pt idx="4">
                  <c:v>0.15388330270430065</c:v>
                </c:pt>
                <c:pt idx="5">
                  <c:v>0.39805300162249863</c:v>
                </c:pt>
                <c:pt idx="6">
                  <c:v>0.18241462128756369</c:v>
                </c:pt>
              </c:numCache>
            </c:numRef>
          </c:val>
        </c:ser>
        <c:dLbls>
          <c:showLegendKey val="0"/>
          <c:showVal val="0"/>
          <c:showCatName val="0"/>
          <c:showSerName val="0"/>
          <c:showPercent val="0"/>
          <c:showBubbleSize val="0"/>
        </c:dLbls>
        <c:gapWidth val="80"/>
        <c:axId val="523967968"/>
        <c:axId val="523968360"/>
      </c:barChart>
      <c:catAx>
        <c:axId val="5239679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523968360"/>
        <c:crosses val="autoZero"/>
        <c:auto val="1"/>
        <c:lblAlgn val="ctr"/>
        <c:lblOffset val="100"/>
        <c:noMultiLvlLbl val="0"/>
      </c:catAx>
      <c:valAx>
        <c:axId val="523968360"/>
        <c:scaling>
          <c:orientation val="minMax"/>
        </c:scaling>
        <c:delete val="1"/>
        <c:axPos val="b"/>
        <c:numFmt formatCode="0%" sourceLinked="1"/>
        <c:majorTickMark val="none"/>
        <c:minorTickMark val="none"/>
        <c:tickLblPos val="nextTo"/>
        <c:crossAx val="523967968"/>
        <c:crosses val="autoZero"/>
        <c:crossBetween val="between"/>
      </c:valAx>
      <c:spPr>
        <a:noFill/>
        <a:ln>
          <a:noFill/>
        </a:ln>
        <a:effectLst/>
      </c:spPr>
    </c:plotArea>
    <c:legend>
      <c:legendPos val="r"/>
      <c:layout>
        <c:manualLayout>
          <c:xMode val="edge"/>
          <c:yMode val="edge"/>
          <c:x val="0.70143016030234451"/>
          <c:y val="0.60873230103175202"/>
          <c:w val="0.24516154735752896"/>
          <c:h val="0.26827838586339353"/>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sz="1600">
          <a:latin typeface="Arial" panose="020B0604020202020204" pitchFamily="34" charset="0"/>
          <a:cs typeface="Arial" panose="020B0604020202020204" pitchFamily="34" charset="0"/>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05A1B6-4B20-47BA-A9C7-F19963DD0F96}" type="doc">
      <dgm:prSet loTypeId="urn:microsoft.com/office/officeart/2005/8/layout/hProcess9" loCatId="process" qsTypeId="urn:microsoft.com/office/officeart/2005/8/quickstyle/simple1" qsCatId="simple" csTypeId="urn:microsoft.com/office/officeart/2005/8/colors/accent1_2" csCatId="accent1" phldr="1"/>
      <dgm:spPr/>
    </dgm:pt>
    <dgm:pt modelId="{292A17F0-9330-4755-9775-CDBC45404662}">
      <dgm:prSet phldrT="[Text]" custT="1"/>
      <dgm:spPr>
        <a:solidFill>
          <a:srgbClr val="9F0F32"/>
        </a:solidFill>
      </dgm:spPr>
      <dgm:t>
        <a:bodyPr/>
        <a:lstStyle/>
        <a:p>
          <a:pPr algn="ctr"/>
          <a:r>
            <a:rPr lang="en-US" sz="1800" dirty="0" smtClean="0">
              <a:latin typeface="Calibri" panose="020F0502020204030204" pitchFamily="34" charset="0"/>
            </a:rPr>
            <a:t>Headquarters</a:t>
          </a:r>
          <a:endParaRPr lang="en-US" sz="1800" dirty="0">
            <a:latin typeface="Calibri" panose="020F0502020204030204" pitchFamily="34" charset="0"/>
          </a:endParaRPr>
        </a:p>
      </dgm:t>
    </dgm:pt>
    <dgm:pt modelId="{126B151D-F672-4DFF-96A2-E9734A999487}" type="parTrans" cxnId="{7B46AE09-D0A2-40B0-A10F-A9B3F59C36E5}">
      <dgm:prSet/>
      <dgm:spPr/>
      <dgm:t>
        <a:bodyPr/>
        <a:lstStyle/>
        <a:p>
          <a:endParaRPr lang="en-US"/>
        </a:p>
      </dgm:t>
    </dgm:pt>
    <dgm:pt modelId="{1AD1B083-9939-460E-AE98-55A16330E5A6}" type="sibTrans" cxnId="{7B46AE09-D0A2-40B0-A10F-A9B3F59C36E5}">
      <dgm:prSet/>
      <dgm:spPr/>
      <dgm:t>
        <a:bodyPr/>
        <a:lstStyle/>
        <a:p>
          <a:endParaRPr lang="en-US"/>
        </a:p>
      </dgm:t>
    </dgm:pt>
    <dgm:pt modelId="{961FDA2F-B004-47BA-ACBB-EB1FB6351E42}">
      <dgm:prSet phldrT="[Text]" custT="1"/>
      <dgm:spPr>
        <a:solidFill>
          <a:srgbClr val="9F0F32"/>
        </a:solidFill>
      </dgm:spPr>
      <dgm:t>
        <a:bodyPr/>
        <a:lstStyle/>
        <a:p>
          <a:r>
            <a:rPr lang="en-US" sz="1800" dirty="0" smtClean="0">
              <a:latin typeface="Calibri" panose="020F0502020204030204" pitchFamily="34" charset="0"/>
            </a:rPr>
            <a:t>Regional and State Field Offices</a:t>
          </a:r>
          <a:endParaRPr lang="en-US" sz="1800" dirty="0">
            <a:latin typeface="Calibri" panose="020F0502020204030204" pitchFamily="34" charset="0"/>
          </a:endParaRPr>
        </a:p>
      </dgm:t>
    </dgm:pt>
    <dgm:pt modelId="{C4CF6065-1A94-4F6C-92F3-B5BAE591248F}" type="parTrans" cxnId="{C6E61095-87A7-4C9A-A3B8-C4E01E0B7036}">
      <dgm:prSet/>
      <dgm:spPr/>
      <dgm:t>
        <a:bodyPr/>
        <a:lstStyle/>
        <a:p>
          <a:endParaRPr lang="en-US"/>
        </a:p>
      </dgm:t>
    </dgm:pt>
    <dgm:pt modelId="{018ECC25-6D62-411A-99F9-0E01619F5A5C}" type="sibTrans" cxnId="{C6E61095-87A7-4C9A-A3B8-C4E01E0B7036}">
      <dgm:prSet/>
      <dgm:spPr/>
      <dgm:t>
        <a:bodyPr/>
        <a:lstStyle/>
        <a:p>
          <a:endParaRPr lang="en-US"/>
        </a:p>
      </dgm:t>
    </dgm:pt>
    <dgm:pt modelId="{AF13DE95-C9B2-409C-9C18-DCE6FEDCE0F4}">
      <dgm:prSet phldrT="[Text]" custT="1"/>
      <dgm:spPr>
        <a:solidFill>
          <a:srgbClr val="9F0F32"/>
        </a:solidFill>
      </dgm:spPr>
      <dgm:t>
        <a:bodyPr/>
        <a:lstStyle/>
        <a:p>
          <a:r>
            <a:rPr lang="en-US" sz="1800" dirty="0" smtClean="0">
              <a:latin typeface="Calibri" panose="020F0502020204030204" pitchFamily="34" charset="0"/>
            </a:rPr>
            <a:t>Headquarters</a:t>
          </a:r>
          <a:endParaRPr lang="en-US" sz="1800" dirty="0">
            <a:latin typeface="Calibri" panose="020F0502020204030204" pitchFamily="34" charset="0"/>
          </a:endParaRPr>
        </a:p>
      </dgm:t>
    </dgm:pt>
    <dgm:pt modelId="{BFFDE376-5B3C-4E9B-B6BD-000B0B538695}" type="parTrans" cxnId="{C29CFFB0-C4C3-4E31-B986-CDA4D7162AB5}">
      <dgm:prSet/>
      <dgm:spPr/>
      <dgm:t>
        <a:bodyPr/>
        <a:lstStyle/>
        <a:p>
          <a:endParaRPr lang="en-US"/>
        </a:p>
      </dgm:t>
    </dgm:pt>
    <dgm:pt modelId="{D7B21EDF-0A40-4362-9ECE-33D97299BB6C}" type="sibTrans" cxnId="{C29CFFB0-C4C3-4E31-B986-CDA4D7162AB5}">
      <dgm:prSet/>
      <dgm:spPr/>
      <dgm:t>
        <a:bodyPr/>
        <a:lstStyle/>
        <a:p>
          <a:endParaRPr lang="en-US"/>
        </a:p>
      </dgm:t>
    </dgm:pt>
    <dgm:pt modelId="{0F8C0DBF-3BE4-4160-A03E-2CA2D99E8CCE}">
      <dgm:prSet phldrT="[Text]" custT="1"/>
      <dgm:spPr>
        <a:solidFill>
          <a:srgbClr val="9F0F32"/>
        </a:solidFill>
      </dgm:spPr>
      <dgm:t>
        <a:bodyPr/>
        <a:lstStyle/>
        <a:p>
          <a:pPr algn="l"/>
          <a:r>
            <a:rPr lang="en-US" sz="1400" dirty="0" smtClean="0">
              <a:latin typeface="Calibri" panose="020F0502020204030204" pitchFamily="34" charset="0"/>
            </a:rPr>
            <a:t>Questionnaire Design</a:t>
          </a:r>
          <a:endParaRPr lang="en-US" sz="1400" dirty="0">
            <a:latin typeface="Calibri" panose="020F0502020204030204" pitchFamily="34" charset="0"/>
          </a:endParaRPr>
        </a:p>
      </dgm:t>
    </dgm:pt>
    <dgm:pt modelId="{BCA76934-F920-4E00-ADD1-8695C05A3013}" type="parTrans" cxnId="{28FF62F7-55A0-4C8B-B464-DFA989140CFE}">
      <dgm:prSet/>
      <dgm:spPr/>
      <dgm:t>
        <a:bodyPr/>
        <a:lstStyle/>
        <a:p>
          <a:endParaRPr lang="en-US"/>
        </a:p>
      </dgm:t>
    </dgm:pt>
    <dgm:pt modelId="{9FF7B0FA-7192-4FDC-BD61-35812B265510}" type="sibTrans" cxnId="{28FF62F7-55A0-4C8B-B464-DFA989140CFE}">
      <dgm:prSet/>
      <dgm:spPr/>
      <dgm:t>
        <a:bodyPr/>
        <a:lstStyle/>
        <a:p>
          <a:endParaRPr lang="en-US"/>
        </a:p>
      </dgm:t>
    </dgm:pt>
    <dgm:pt modelId="{9FD53AE4-D549-43E7-BA64-92E535FF5582}">
      <dgm:prSet phldrT="[Text]" custT="1"/>
      <dgm:spPr>
        <a:solidFill>
          <a:srgbClr val="9F0F32"/>
        </a:solidFill>
      </dgm:spPr>
      <dgm:t>
        <a:bodyPr/>
        <a:lstStyle/>
        <a:p>
          <a:pPr algn="l"/>
          <a:r>
            <a:rPr lang="en-US" sz="1400" dirty="0" smtClean="0">
              <a:latin typeface="Calibri" panose="020F0502020204030204" pitchFamily="34" charset="0"/>
            </a:rPr>
            <a:t>Sample Design</a:t>
          </a:r>
          <a:endParaRPr lang="en-US" sz="1400" dirty="0">
            <a:latin typeface="Calibri" panose="020F0502020204030204" pitchFamily="34" charset="0"/>
          </a:endParaRPr>
        </a:p>
      </dgm:t>
    </dgm:pt>
    <dgm:pt modelId="{2B785202-3A0A-4DB0-9D21-219966B6020A}" type="parTrans" cxnId="{C6B543EC-A22E-4404-A7E2-B653B73CAFD3}">
      <dgm:prSet/>
      <dgm:spPr/>
      <dgm:t>
        <a:bodyPr/>
        <a:lstStyle/>
        <a:p>
          <a:endParaRPr lang="en-US"/>
        </a:p>
      </dgm:t>
    </dgm:pt>
    <dgm:pt modelId="{8958DB94-FD23-4A3C-B35A-A41DB81E8D69}" type="sibTrans" cxnId="{C6B543EC-A22E-4404-A7E2-B653B73CAFD3}">
      <dgm:prSet/>
      <dgm:spPr/>
      <dgm:t>
        <a:bodyPr/>
        <a:lstStyle/>
        <a:p>
          <a:endParaRPr lang="en-US"/>
        </a:p>
      </dgm:t>
    </dgm:pt>
    <dgm:pt modelId="{7A969990-F074-41C4-8C30-1B8BBF47A7EA}">
      <dgm:prSet phldrT="[Text]" custT="1"/>
      <dgm:spPr>
        <a:solidFill>
          <a:srgbClr val="9F0F32"/>
        </a:solidFill>
      </dgm:spPr>
      <dgm:t>
        <a:bodyPr/>
        <a:lstStyle/>
        <a:p>
          <a:pPr algn="l"/>
          <a:r>
            <a:rPr lang="en-US" sz="1400" dirty="0" smtClean="0">
              <a:latin typeface="Calibri" panose="020F0502020204030204" pitchFamily="34" charset="0"/>
            </a:rPr>
            <a:t>Procedures</a:t>
          </a:r>
          <a:endParaRPr lang="en-US" sz="1400" dirty="0">
            <a:latin typeface="Calibri" panose="020F0502020204030204" pitchFamily="34" charset="0"/>
          </a:endParaRPr>
        </a:p>
      </dgm:t>
    </dgm:pt>
    <dgm:pt modelId="{4D88FAF5-10C6-41FD-A25C-91DD47D3756E}" type="parTrans" cxnId="{7BCC2D39-2884-4160-B728-4C30E8018E49}">
      <dgm:prSet/>
      <dgm:spPr/>
      <dgm:t>
        <a:bodyPr/>
        <a:lstStyle/>
        <a:p>
          <a:endParaRPr lang="en-US"/>
        </a:p>
      </dgm:t>
    </dgm:pt>
    <dgm:pt modelId="{D38029EE-69B0-4F41-933B-1FE58464BE33}" type="sibTrans" cxnId="{7BCC2D39-2884-4160-B728-4C30E8018E49}">
      <dgm:prSet/>
      <dgm:spPr/>
      <dgm:t>
        <a:bodyPr/>
        <a:lstStyle/>
        <a:p>
          <a:endParaRPr lang="en-US"/>
        </a:p>
      </dgm:t>
    </dgm:pt>
    <dgm:pt modelId="{9067562B-A9C8-42C6-9FE2-1BB27CC71745}">
      <dgm:prSet phldrT="[Text]" custT="1"/>
      <dgm:spPr>
        <a:solidFill>
          <a:srgbClr val="9F0F32"/>
        </a:solidFill>
      </dgm:spPr>
      <dgm:t>
        <a:bodyPr/>
        <a:lstStyle/>
        <a:p>
          <a:pPr algn="l"/>
          <a:r>
            <a:rPr lang="en-US" sz="1400" dirty="0" smtClean="0">
              <a:latin typeface="Calibri" panose="020F0502020204030204" pitchFamily="34" charset="0"/>
            </a:rPr>
            <a:t>Edit/Summary Specs</a:t>
          </a:r>
          <a:endParaRPr lang="en-US" sz="1400" dirty="0">
            <a:latin typeface="Calibri" panose="020F0502020204030204" pitchFamily="34" charset="0"/>
          </a:endParaRPr>
        </a:p>
      </dgm:t>
    </dgm:pt>
    <dgm:pt modelId="{EDB03A17-E609-448A-AACB-07361A3FEF80}" type="parTrans" cxnId="{E00A4B14-B2F6-471F-B7EC-DE2C643919F8}">
      <dgm:prSet/>
      <dgm:spPr/>
      <dgm:t>
        <a:bodyPr/>
        <a:lstStyle/>
        <a:p>
          <a:endParaRPr lang="en-US"/>
        </a:p>
      </dgm:t>
    </dgm:pt>
    <dgm:pt modelId="{67F1BF0A-31E2-43A7-8C78-EDABF24BB076}" type="sibTrans" cxnId="{E00A4B14-B2F6-471F-B7EC-DE2C643919F8}">
      <dgm:prSet/>
      <dgm:spPr/>
      <dgm:t>
        <a:bodyPr/>
        <a:lstStyle/>
        <a:p>
          <a:endParaRPr lang="en-US"/>
        </a:p>
      </dgm:t>
    </dgm:pt>
    <dgm:pt modelId="{E50B8EEC-CA03-4593-981D-63F35A51952B}">
      <dgm:prSet phldrT="[Text]" custT="1"/>
      <dgm:spPr>
        <a:solidFill>
          <a:srgbClr val="9F0F32"/>
        </a:solidFill>
      </dgm:spPr>
      <dgm:t>
        <a:bodyPr/>
        <a:lstStyle/>
        <a:p>
          <a:pPr algn="l"/>
          <a:r>
            <a:rPr lang="en-US" sz="1400" dirty="0" smtClean="0">
              <a:latin typeface="Calibri" panose="020F0502020204030204" pitchFamily="34" charset="0"/>
            </a:rPr>
            <a:t>Research </a:t>
          </a:r>
          <a:endParaRPr lang="en-US" sz="1400" dirty="0">
            <a:latin typeface="Calibri" panose="020F0502020204030204" pitchFamily="34" charset="0"/>
          </a:endParaRPr>
        </a:p>
      </dgm:t>
    </dgm:pt>
    <dgm:pt modelId="{65323304-FA8F-4099-90FB-2669DD0DC0EC}" type="parTrans" cxnId="{3733B5B7-102F-480E-95A8-96028F945674}">
      <dgm:prSet/>
      <dgm:spPr/>
      <dgm:t>
        <a:bodyPr/>
        <a:lstStyle/>
        <a:p>
          <a:endParaRPr lang="en-US"/>
        </a:p>
      </dgm:t>
    </dgm:pt>
    <dgm:pt modelId="{C965A4BB-6A47-4D0B-B2D3-CA234581C6B8}" type="sibTrans" cxnId="{3733B5B7-102F-480E-95A8-96028F945674}">
      <dgm:prSet/>
      <dgm:spPr/>
      <dgm:t>
        <a:bodyPr/>
        <a:lstStyle/>
        <a:p>
          <a:endParaRPr lang="en-US"/>
        </a:p>
      </dgm:t>
    </dgm:pt>
    <dgm:pt modelId="{04EE1801-AFE7-4D0F-A4D2-67D41958DA26}">
      <dgm:prSet phldrT="[Text]" custT="1"/>
      <dgm:spPr>
        <a:solidFill>
          <a:srgbClr val="9F0F32"/>
        </a:solidFill>
      </dgm:spPr>
      <dgm:t>
        <a:bodyPr/>
        <a:lstStyle/>
        <a:p>
          <a:r>
            <a:rPr lang="en-US" sz="1400" dirty="0" smtClean="0">
              <a:latin typeface="Calibri" panose="020F0502020204030204" pitchFamily="34" charset="0"/>
            </a:rPr>
            <a:t>Enumerator Training</a:t>
          </a:r>
          <a:endParaRPr lang="en-US" sz="1400" dirty="0">
            <a:latin typeface="Calibri" panose="020F0502020204030204" pitchFamily="34" charset="0"/>
          </a:endParaRPr>
        </a:p>
      </dgm:t>
    </dgm:pt>
    <dgm:pt modelId="{6F9C1538-C6B5-4997-8E1B-72A89614498B}" type="parTrans" cxnId="{32DA917D-9AD2-4E00-A2A4-926895446FF5}">
      <dgm:prSet/>
      <dgm:spPr/>
      <dgm:t>
        <a:bodyPr/>
        <a:lstStyle/>
        <a:p>
          <a:endParaRPr lang="en-US"/>
        </a:p>
      </dgm:t>
    </dgm:pt>
    <dgm:pt modelId="{974B0F43-56F5-41D1-A8A9-F7546254A85B}" type="sibTrans" cxnId="{32DA917D-9AD2-4E00-A2A4-926895446FF5}">
      <dgm:prSet/>
      <dgm:spPr/>
      <dgm:t>
        <a:bodyPr/>
        <a:lstStyle/>
        <a:p>
          <a:endParaRPr lang="en-US"/>
        </a:p>
      </dgm:t>
    </dgm:pt>
    <dgm:pt modelId="{C5C40462-A041-4420-9B0E-1E3BB45B18BA}">
      <dgm:prSet phldrT="[Text]" custT="1"/>
      <dgm:spPr>
        <a:solidFill>
          <a:srgbClr val="9F0F32"/>
        </a:solidFill>
      </dgm:spPr>
      <dgm:t>
        <a:bodyPr/>
        <a:lstStyle/>
        <a:p>
          <a:r>
            <a:rPr lang="en-US" sz="1400" dirty="0" smtClean="0">
              <a:latin typeface="Calibri" panose="020F0502020204030204" pitchFamily="34" charset="0"/>
            </a:rPr>
            <a:t>Data Collection</a:t>
          </a:r>
          <a:endParaRPr lang="en-US" sz="1400" dirty="0">
            <a:latin typeface="Calibri" panose="020F0502020204030204" pitchFamily="34" charset="0"/>
          </a:endParaRPr>
        </a:p>
      </dgm:t>
    </dgm:pt>
    <dgm:pt modelId="{B25666DB-5ED2-46D7-80F1-EAF4E9C32E08}" type="parTrans" cxnId="{D9505C90-58CA-4C88-AB6B-5CFCBBFFA9E7}">
      <dgm:prSet/>
      <dgm:spPr/>
      <dgm:t>
        <a:bodyPr/>
        <a:lstStyle/>
        <a:p>
          <a:endParaRPr lang="en-US"/>
        </a:p>
      </dgm:t>
    </dgm:pt>
    <dgm:pt modelId="{366E9AE3-E5FD-4BDE-81A4-5F415C4FE52D}" type="sibTrans" cxnId="{D9505C90-58CA-4C88-AB6B-5CFCBBFFA9E7}">
      <dgm:prSet/>
      <dgm:spPr/>
      <dgm:t>
        <a:bodyPr/>
        <a:lstStyle/>
        <a:p>
          <a:endParaRPr lang="en-US"/>
        </a:p>
      </dgm:t>
    </dgm:pt>
    <dgm:pt modelId="{BA048921-C1E3-429D-ACD6-50518A851E7F}">
      <dgm:prSet phldrT="[Text]" custT="1"/>
      <dgm:spPr>
        <a:solidFill>
          <a:srgbClr val="9F0F32"/>
        </a:solidFill>
      </dgm:spPr>
      <dgm: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400" dirty="0" smtClean="0">
              <a:latin typeface="Calibri" panose="020F0502020204030204" pitchFamily="34" charset="0"/>
            </a:rPr>
            <a:t>Editing</a:t>
          </a:r>
          <a:endParaRPr lang="en-US" sz="1400" dirty="0">
            <a:latin typeface="Calibri" panose="020F0502020204030204" pitchFamily="34" charset="0"/>
          </a:endParaRPr>
        </a:p>
      </dgm:t>
    </dgm:pt>
    <dgm:pt modelId="{05D16A6F-17DF-4888-8BCB-758A60A0FEA7}" type="parTrans" cxnId="{4AFDE003-E2F0-4845-A30C-A006B0A6B8BF}">
      <dgm:prSet/>
      <dgm:spPr/>
      <dgm:t>
        <a:bodyPr/>
        <a:lstStyle/>
        <a:p>
          <a:endParaRPr lang="en-US"/>
        </a:p>
      </dgm:t>
    </dgm:pt>
    <dgm:pt modelId="{214F8714-D3A8-4134-8678-E14D110821C7}" type="sibTrans" cxnId="{4AFDE003-E2F0-4845-A30C-A006B0A6B8BF}">
      <dgm:prSet/>
      <dgm:spPr/>
      <dgm:t>
        <a:bodyPr/>
        <a:lstStyle/>
        <a:p>
          <a:endParaRPr lang="en-US"/>
        </a:p>
      </dgm:t>
    </dgm:pt>
    <dgm:pt modelId="{2D62AA9E-AF17-4D74-8C16-017AFE347D8C}">
      <dgm:prSet phldrT="[Text]" custT="1"/>
      <dgm:spPr>
        <a:solidFill>
          <a:srgbClr val="9F0F32"/>
        </a:solidFill>
      </dgm:spPr>
      <dgm:t>
        <a:bodyPr/>
        <a:lstStyle/>
        <a:p>
          <a:r>
            <a:rPr lang="en-US" sz="1400" dirty="0" smtClean="0">
              <a:latin typeface="Calibri" panose="020F0502020204030204" pitchFamily="34" charset="0"/>
            </a:rPr>
            <a:t>National Summary</a:t>
          </a:r>
          <a:endParaRPr lang="en-US" sz="1400" dirty="0">
            <a:latin typeface="Calibri" panose="020F0502020204030204" pitchFamily="34" charset="0"/>
          </a:endParaRPr>
        </a:p>
      </dgm:t>
    </dgm:pt>
    <dgm:pt modelId="{E054CF9C-BCB0-41A9-9DBF-AEB13AD9874D}" type="parTrans" cxnId="{D3E7861E-2602-4675-855E-1A3FDD0AC3DE}">
      <dgm:prSet/>
      <dgm:spPr/>
      <dgm:t>
        <a:bodyPr/>
        <a:lstStyle/>
        <a:p>
          <a:endParaRPr lang="en-US"/>
        </a:p>
      </dgm:t>
    </dgm:pt>
    <dgm:pt modelId="{7E1CDD6C-8757-4D95-9396-BF0A496D3247}" type="sibTrans" cxnId="{D3E7861E-2602-4675-855E-1A3FDD0AC3DE}">
      <dgm:prSet/>
      <dgm:spPr/>
      <dgm:t>
        <a:bodyPr/>
        <a:lstStyle/>
        <a:p>
          <a:endParaRPr lang="en-US"/>
        </a:p>
      </dgm:t>
    </dgm:pt>
    <dgm:pt modelId="{5205B3BA-B944-4C82-B46C-442C3D530368}">
      <dgm:prSet phldrT="[Text]" custT="1"/>
      <dgm:spPr>
        <a:solidFill>
          <a:srgbClr val="9F0F32"/>
        </a:solidFill>
      </dgm:spPr>
      <dgm:t>
        <a:bodyPr/>
        <a:lstStyle/>
        <a:p>
          <a:r>
            <a:rPr lang="en-US" sz="1400" dirty="0" smtClean="0">
              <a:latin typeface="Calibri" panose="020F0502020204030204" pitchFamily="34" charset="0"/>
            </a:rPr>
            <a:t>National  &amp; State Analysis</a:t>
          </a:r>
          <a:endParaRPr lang="en-US" sz="1400" dirty="0">
            <a:latin typeface="Calibri" panose="020F0502020204030204" pitchFamily="34" charset="0"/>
          </a:endParaRPr>
        </a:p>
      </dgm:t>
    </dgm:pt>
    <dgm:pt modelId="{25F326C4-98B0-4459-9125-1237CD82C399}" type="parTrans" cxnId="{C6459BE9-A3C6-49A8-8159-450015698EF0}">
      <dgm:prSet/>
      <dgm:spPr/>
      <dgm:t>
        <a:bodyPr/>
        <a:lstStyle/>
        <a:p>
          <a:endParaRPr lang="en-US"/>
        </a:p>
      </dgm:t>
    </dgm:pt>
    <dgm:pt modelId="{AFC11536-D7CC-4CEA-94C1-40BFCB3233D3}" type="sibTrans" cxnId="{C6459BE9-A3C6-49A8-8159-450015698EF0}">
      <dgm:prSet/>
      <dgm:spPr/>
      <dgm:t>
        <a:bodyPr/>
        <a:lstStyle/>
        <a:p>
          <a:endParaRPr lang="en-US"/>
        </a:p>
      </dgm:t>
    </dgm:pt>
    <dgm:pt modelId="{B6ECCA74-2598-456B-A795-40A0B6D2DC89}">
      <dgm:prSet phldrT="[Text]" custT="1"/>
      <dgm:spPr>
        <a:solidFill>
          <a:srgbClr val="9F0F32"/>
        </a:solidFill>
      </dgm:spPr>
      <dgm:t>
        <a:bodyPr/>
        <a:lstStyle/>
        <a:p>
          <a:r>
            <a:rPr lang="en-US" sz="1400" dirty="0" smtClean="0">
              <a:latin typeface="Calibri" panose="020F0502020204030204" pitchFamily="34" charset="0"/>
            </a:rPr>
            <a:t>Publication</a:t>
          </a:r>
          <a:endParaRPr lang="en-US" sz="1400" dirty="0">
            <a:latin typeface="Calibri" panose="020F0502020204030204" pitchFamily="34" charset="0"/>
          </a:endParaRPr>
        </a:p>
      </dgm:t>
    </dgm:pt>
    <dgm:pt modelId="{2C8672C6-FC0C-4AF0-A8CC-44317BC423D6}" type="parTrans" cxnId="{BC254FB1-6420-475B-BD7E-B33ACBF9020D}">
      <dgm:prSet/>
      <dgm:spPr/>
      <dgm:t>
        <a:bodyPr/>
        <a:lstStyle/>
        <a:p>
          <a:endParaRPr lang="en-US"/>
        </a:p>
      </dgm:t>
    </dgm:pt>
    <dgm:pt modelId="{47650995-8B9A-4ED1-AD94-7DED78DC162D}" type="sibTrans" cxnId="{BC254FB1-6420-475B-BD7E-B33ACBF9020D}">
      <dgm:prSet/>
      <dgm:spPr/>
      <dgm:t>
        <a:bodyPr/>
        <a:lstStyle/>
        <a:p>
          <a:endParaRPr lang="en-US"/>
        </a:p>
      </dgm:t>
    </dgm:pt>
    <dgm:pt modelId="{96B19365-9106-44E5-AFA7-70C2B2714FC8}">
      <dgm:prSet phldrT="[Text]" custT="1"/>
      <dgm:spPr>
        <a:solidFill>
          <a:srgbClr val="9F0F32"/>
        </a:solidFill>
      </dgm:spPr>
      <dgm: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400" dirty="0" smtClean="0">
              <a:latin typeface="Calibri" panose="020F0502020204030204" pitchFamily="34" charset="0"/>
            </a:rPr>
            <a:t>State Summaries</a:t>
          </a:r>
          <a:endParaRPr lang="en-US" sz="1400" dirty="0">
            <a:latin typeface="Calibri" panose="020F0502020204030204" pitchFamily="34" charset="0"/>
          </a:endParaRPr>
        </a:p>
      </dgm:t>
    </dgm:pt>
    <dgm:pt modelId="{CF26BF1A-5B3A-499F-85DC-1B0F0DAA63E7}" type="parTrans" cxnId="{D65595D7-83FD-4531-B758-5DCC343B128C}">
      <dgm:prSet/>
      <dgm:spPr/>
      <dgm:t>
        <a:bodyPr/>
        <a:lstStyle/>
        <a:p>
          <a:endParaRPr lang="en-US"/>
        </a:p>
      </dgm:t>
    </dgm:pt>
    <dgm:pt modelId="{8BC6EBDB-5A2A-4C89-B453-3456B206C4C4}" type="sibTrans" cxnId="{D65595D7-83FD-4531-B758-5DCC343B128C}">
      <dgm:prSet/>
      <dgm:spPr/>
      <dgm:t>
        <a:bodyPr/>
        <a:lstStyle/>
        <a:p>
          <a:endParaRPr lang="en-US"/>
        </a:p>
      </dgm:t>
    </dgm:pt>
    <dgm:pt modelId="{9CC854F3-FA46-4814-ADC5-5F2342C70B0B}">
      <dgm:prSet phldrT="[Text]" custT="1"/>
      <dgm:spPr>
        <a:solidFill>
          <a:srgbClr val="9F0F32"/>
        </a:solidFill>
      </dgm:spPr>
      <dgm: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400" dirty="0" smtClean="0">
              <a:latin typeface="Calibri" panose="020F0502020204030204" pitchFamily="34" charset="0"/>
            </a:rPr>
            <a:t>Estimation</a:t>
          </a:r>
          <a:endParaRPr lang="en-US" sz="1400" dirty="0">
            <a:latin typeface="Calibri" panose="020F0502020204030204" pitchFamily="34" charset="0"/>
          </a:endParaRPr>
        </a:p>
      </dgm:t>
    </dgm:pt>
    <dgm:pt modelId="{FB962C36-489A-40CB-BE66-9F64E6C829AD}" type="parTrans" cxnId="{E4E1AB17-6E5B-4CC0-8219-DD6059CA036D}">
      <dgm:prSet/>
      <dgm:spPr/>
      <dgm:t>
        <a:bodyPr/>
        <a:lstStyle/>
        <a:p>
          <a:endParaRPr lang="en-US"/>
        </a:p>
      </dgm:t>
    </dgm:pt>
    <dgm:pt modelId="{3B82AE44-6544-4B73-81A6-BEBF36B21DDA}" type="sibTrans" cxnId="{E4E1AB17-6E5B-4CC0-8219-DD6059CA036D}">
      <dgm:prSet/>
      <dgm:spPr/>
      <dgm:t>
        <a:bodyPr/>
        <a:lstStyle/>
        <a:p>
          <a:endParaRPr lang="en-US"/>
        </a:p>
      </dgm:t>
    </dgm:pt>
    <dgm:pt modelId="{0822D0A1-B5EB-4F1B-930B-6A3080C23B4F}">
      <dgm:prSet phldrT="[Text]" custT="1"/>
      <dgm:spPr>
        <a:solidFill>
          <a:srgbClr val="9F0F32"/>
        </a:solidFill>
      </dgm:spPr>
      <dgm: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400" dirty="0" smtClean="0">
              <a:latin typeface="Calibri" panose="020F0502020204030204" pitchFamily="34" charset="0"/>
            </a:rPr>
            <a:t>Comments</a:t>
          </a:r>
          <a:endParaRPr lang="en-US" sz="1400" dirty="0">
            <a:latin typeface="Calibri" panose="020F0502020204030204" pitchFamily="34" charset="0"/>
          </a:endParaRPr>
        </a:p>
      </dgm:t>
    </dgm:pt>
    <dgm:pt modelId="{08D683E1-43D6-4152-81FD-4E7E81D6159F}" type="parTrans" cxnId="{1E8F0621-7F8D-47F8-BDFB-28C2ACE8E54C}">
      <dgm:prSet/>
      <dgm:spPr/>
      <dgm:t>
        <a:bodyPr/>
        <a:lstStyle/>
        <a:p>
          <a:endParaRPr lang="en-US"/>
        </a:p>
      </dgm:t>
    </dgm:pt>
    <dgm:pt modelId="{64E0DB0B-62D9-4159-A4C5-010AE5398EA5}" type="sibTrans" cxnId="{1E8F0621-7F8D-47F8-BDFB-28C2ACE8E54C}">
      <dgm:prSet/>
      <dgm:spPr/>
      <dgm:t>
        <a:bodyPr/>
        <a:lstStyle/>
        <a:p>
          <a:endParaRPr lang="en-US"/>
        </a:p>
      </dgm:t>
    </dgm:pt>
    <dgm:pt modelId="{81CDB47E-9BED-4B65-9EE3-6C982FC99344}">
      <dgm:prSet phldrT="[Text]" custT="1"/>
      <dgm:spPr>
        <a:solidFill>
          <a:srgbClr val="9F0F32"/>
        </a:solidFill>
      </dgm:spPr>
      <dgm: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400" dirty="0" smtClean="0">
              <a:latin typeface="Calibri" panose="020F0502020204030204" pitchFamily="34" charset="0"/>
            </a:rPr>
            <a:t>Analysis</a:t>
          </a:r>
          <a:endParaRPr lang="en-US" sz="1400" dirty="0">
            <a:latin typeface="Calibri" panose="020F0502020204030204" pitchFamily="34" charset="0"/>
          </a:endParaRPr>
        </a:p>
      </dgm:t>
    </dgm:pt>
    <dgm:pt modelId="{66D807C9-58D5-413D-AED4-C1C04E466E2A}" type="parTrans" cxnId="{068537A7-0946-4240-BCB9-517285A6A8B7}">
      <dgm:prSet/>
      <dgm:spPr/>
      <dgm:t>
        <a:bodyPr/>
        <a:lstStyle/>
        <a:p>
          <a:endParaRPr lang="en-US"/>
        </a:p>
      </dgm:t>
    </dgm:pt>
    <dgm:pt modelId="{A480507A-3707-4AFA-9FCB-4B21B50A8894}" type="sibTrans" cxnId="{068537A7-0946-4240-BCB9-517285A6A8B7}">
      <dgm:prSet/>
      <dgm:spPr/>
      <dgm:t>
        <a:bodyPr/>
        <a:lstStyle/>
        <a:p>
          <a:endParaRPr lang="en-US"/>
        </a:p>
      </dgm:t>
    </dgm:pt>
    <dgm:pt modelId="{B59E5CB4-AA55-44C6-86D1-997C2BDEFA37}">
      <dgm:prSet phldrT="[Text]" custT="1"/>
      <dgm:spPr>
        <a:solidFill>
          <a:srgbClr val="9F0F32"/>
        </a:solidFill>
      </dgm:spPr>
      <dgm:t>
        <a:bodyPr/>
        <a:lstStyle/>
        <a:p>
          <a:r>
            <a:rPr lang="en-US" sz="1400" dirty="0" smtClean="0">
              <a:latin typeface="Calibri" panose="020F0502020204030204" pitchFamily="34" charset="0"/>
            </a:rPr>
            <a:t>Board Review &amp; Briefings</a:t>
          </a:r>
          <a:endParaRPr lang="en-US" sz="1400" dirty="0">
            <a:latin typeface="Calibri" panose="020F0502020204030204" pitchFamily="34" charset="0"/>
          </a:endParaRPr>
        </a:p>
      </dgm:t>
    </dgm:pt>
    <dgm:pt modelId="{FE25D966-1583-4BDA-A587-F9C01345B02B}" type="parTrans" cxnId="{D6952C6D-5DAE-43B8-B5AD-4F88FA472517}">
      <dgm:prSet/>
      <dgm:spPr/>
      <dgm:t>
        <a:bodyPr/>
        <a:lstStyle/>
        <a:p>
          <a:endParaRPr lang="en-US"/>
        </a:p>
      </dgm:t>
    </dgm:pt>
    <dgm:pt modelId="{0A16C1D7-5520-450B-9C63-97D5570A6E16}" type="sibTrans" cxnId="{D6952C6D-5DAE-43B8-B5AD-4F88FA472517}">
      <dgm:prSet/>
      <dgm:spPr/>
      <dgm:t>
        <a:bodyPr/>
        <a:lstStyle/>
        <a:p>
          <a:endParaRPr lang="en-US"/>
        </a:p>
      </dgm:t>
    </dgm:pt>
    <dgm:pt modelId="{10AD8C8C-517B-4CAC-86A9-1A980EA60002}" type="pres">
      <dgm:prSet presAssocID="{1F05A1B6-4B20-47BA-A9C7-F19963DD0F96}" presName="CompostProcess" presStyleCnt="0">
        <dgm:presLayoutVars>
          <dgm:dir/>
          <dgm:resizeHandles val="exact"/>
        </dgm:presLayoutVars>
      </dgm:prSet>
      <dgm:spPr/>
    </dgm:pt>
    <dgm:pt modelId="{8C630D30-716F-451F-AE4A-061C136654B9}" type="pres">
      <dgm:prSet presAssocID="{1F05A1B6-4B20-47BA-A9C7-F19963DD0F96}" presName="arrow" presStyleLbl="bgShp" presStyleIdx="0" presStyleCnt="1" custScaleX="111509" custLinFactNeighborX="0" custLinFactNeighborY="1514"/>
      <dgm:spPr/>
      <dgm:t>
        <a:bodyPr/>
        <a:lstStyle/>
        <a:p>
          <a:endParaRPr lang="en-US"/>
        </a:p>
      </dgm:t>
    </dgm:pt>
    <dgm:pt modelId="{BB9B3509-41E2-4A0A-81AE-C2921C5966FA}" type="pres">
      <dgm:prSet presAssocID="{1F05A1B6-4B20-47BA-A9C7-F19963DD0F96}" presName="linearProcess" presStyleCnt="0"/>
      <dgm:spPr/>
    </dgm:pt>
    <dgm:pt modelId="{B7F1500E-999C-4041-A784-607BEA50D13E}" type="pres">
      <dgm:prSet presAssocID="{292A17F0-9330-4755-9775-CDBC45404662}" presName="textNode" presStyleLbl="node1" presStyleIdx="0" presStyleCnt="3" custScaleX="91024" custLinFactNeighborX="-21728" custLinFactNeighborY="-2588">
        <dgm:presLayoutVars>
          <dgm:bulletEnabled val="1"/>
        </dgm:presLayoutVars>
      </dgm:prSet>
      <dgm:spPr/>
      <dgm:t>
        <a:bodyPr/>
        <a:lstStyle/>
        <a:p>
          <a:endParaRPr lang="en-US"/>
        </a:p>
      </dgm:t>
    </dgm:pt>
    <dgm:pt modelId="{9DF5ACDE-4C91-4C3F-B8C2-516694056A29}" type="pres">
      <dgm:prSet presAssocID="{1AD1B083-9939-460E-AE98-55A16330E5A6}" presName="sibTrans" presStyleCnt="0"/>
      <dgm:spPr/>
    </dgm:pt>
    <dgm:pt modelId="{1B782304-18A4-42F8-BBC3-03309BFE5477}" type="pres">
      <dgm:prSet presAssocID="{961FDA2F-B004-47BA-ACBB-EB1FB6351E42}" presName="textNode" presStyleLbl="node1" presStyleIdx="1" presStyleCnt="3" custScaleX="86555" custScaleY="148702" custLinFactNeighborX="-44611" custLinFactNeighborY="2194">
        <dgm:presLayoutVars>
          <dgm:bulletEnabled val="1"/>
        </dgm:presLayoutVars>
      </dgm:prSet>
      <dgm:spPr/>
      <dgm:t>
        <a:bodyPr/>
        <a:lstStyle/>
        <a:p>
          <a:endParaRPr lang="en-US"/>
        </a:p>
      </dgm:t>
    </dgm:pt>
    <dgm:pt modelId="{75CE19A8-E9C9-4908-9E02-FB07408496FA}" type="pres">
      <dgm:prSet presAssocID="{018ECC25-6D62-411A-99F9-0E01619F5A5C}" presName="sibTrans" presStyleCnt="0"/>
      <dgm:spPr/>
    </dgm:pt>
    <dgm:pt modelId="{A7372AC0-1609-43F3-8A1B-3EEC7D50DD6D}" type="pres">
      <dgm:prSet presAssocID="{AF13DE95-C9B2-409C-9C18-DCE6FEDCE0F4}" presName="textNode" presStyleLbl="node1" presStyleIdx="2" presStyleCnt="3" custScaleX="77445" custScaleY="88370" custLinFactNeighborX="-87224" custLinFactNeighborY="-1123">
        <dgm:presLayoutVars>
          <dgm:bulletEnabled val="1"/>
        </dgm:presLayoutVars>
      </dgm:prSet>
      <dgm:spPr/>
      <dgm:t>
        <a:bodyPr/>
        <a:lstStyle/>
        <a:p>
          <a:endParaRPr lang="en-US"/>
        </a:p>
      </dgm:t>
    </dgm:pt>
  </dgm:ptLst>
  <dgm:cxnLst>
    <dgm:cxn modelId="{1E8F0621-7F8D-47F8-BDFB-28C2ACE8E54C}" srcId="{961FDA2F-B004-47BA-ACBB-EB1FB6351E42}" destId="{0822D0A1-B5EB-4F1B-930B-6A3080C23B4F}" srcOrd="6" destOrd="0" parTransId="{08D683E1-43D6-4152-81FD-4E7E81D6159F}" sibTransId="{64E0DB0B-62D9-4159-A4C5-010AE5398EA5}"/>
    <dgm:cxn modelId="{BC254FB1-6420-475B-BD7E-B33ACBF9020D}" srcId="{AF13DE95-C9B2-409C-9C18-DCE6FEDCE0F4}" destId="{B6ECCA74-2598-456B-A795-40A0B6D2DC89}" srcOrd="3" destOrd="0" parTransId="{2C8672C6-FC0C-4AF0-A8CC-44317BC423D6}" sibTransId="{47650995-8B9A-4ED1-AD94-7DED78DC162D}"/>
    <dgm:cxn modelId="{46A0C31F-299D-496F-9C8C-B933BC3B5E48}" type="presOf" srcId="{5205B3BA-B944-4C82-B46C-442C3D530368}" destId="{A7372AC0-1609-43F3-8A1B-3EEC7D50DD6D}" srcOrd="0" destOrd="2" presId="urn:microsoft.com/office/officeart/2005/8/layout/hProcess9"/>
    <dgm:cxn modelId="{C29CFFB0-C4C3-4E31-B986-CDA4D7162AB5}" srcId="{1F05A1B6-4B20-47BA-A9C7-F19963DD0F96}" destId="{AF13DE95-C9B2-409C-9C18-DCE6FEDCE0F4}" srcOrd="2" destOrd="0" parTransId="{BFFDE376-5B3C-4E9B-B6BD-000B0B538695}" sibTransId="{D7B21EDF-0A40-4362-9ECE-33D97299BB6C}"/>
    <dgm:cxn modelId="{7B46AE09-D0A2-40B0-A10F-A9B3F59C36E5}" srcId="{1F05A1B6-4B20-47BA-A9C7-F19963DD0F96}" destId="{292A17F0-9330-4755-9775-CDBC45404662}" srcOrd="0" destOrd="0" parTransId="{126B151D-F672-4DFF-96A2-E9734A999487}" sibTransId="{1AD1B083-9939-460E-AE98-55A16330E5A6}"/>
    <dgm:cxn modelId="{068537A7-0946-4240-BCB9-517285A6A8B7}" srcId="{961FDA2F-B004-47BA-ACBB-EB1FB6351E42}" destId="{81CDB47E-9BED-4B65-9EE3-6C982FC99344}" srcOrd="3" destOrd="0" parTransId="{66D807C9-58D5-413D-AED4-C1C04E466E2A}" sibTransId="{A480507A-3707-4AFA-9FCB-4B21B50A8894}"/>
    <dgm:cxn modelId="{D65595D7-83FD-4531-B758-5DCC343B128C}" srcId="{961FDA2F-B004-47BA-ACBB-EB1FB6351E42}" destId="{96B19365-9106-44E5-AFA7-70C2B2714FC8}" srcOrd="4" destOrd="0" parTransId="{CF26BF1A-5B3A-499F-85DC-1B0F0DAA63E7}" sibTransId="{8BC6EBDB-5A2A-4C89-B453-3456B206C4C4}"/>
    <dgm:cxn modelId="{F9F4FEF5-30D6-41B3-A636-C61B9C3EB632}" type="presOf" srcId="{9CC854F3-FA46-4814-ADC5-5F2342C70B0B}" destId="{1B782304-18A4-42F8-BBC3-03309BFE5477}" srcOrd="0" destOrd="6" presId="urn:microsoft.com/office/officeart/2005/8/layout/hProcess9"/>
    <dgm:cxn modelId="{D9505C90-58CA-4C88-AB6B-5CFCBBFFA9E7}" srcId="{961FDA2F-B004-47BA-ACBB-EB1FB6351E42}" destId="{C5C40462-A041-4420-9B0E-1E3BB45B18BA}" srcOrd="1" destOrd="0" parTransId="{B25666DB-5ED2-46D7-80F1-EAF4E9C32E08}" sibTransId="{366E9AE3-E5FD-4BDE-81A4-5F415C4FE52D}"/>
    <dgm:cxn modelId="{B3C17F68-AAF8-4365-AEF2-AD9CCEFED301}" type="presOf" srcId="{9FD53AE4-D549-43E7-BA64-92E535FF5582}" destId="{B7F1500E-999C-4041-A784-607BEA50D13E}" srcOrd="0" destOrd="1" presId="urn:microsoft.com/office/officeart/2005/8/layout/hProcess9"/>
    <dgm:cxn modelId="{7C70251D-96FB-499A-879F-FEE09D1F7646}" type="presOf" srcId="{B6ECCA74-2598-456B-A795-40A0B6D2DC89}" destId="{A7372AC0-1609-43F3-8A1B-3EEC7D50DD6D}" srcOrd="0" destOrd="4" presId="urn:microsoft.com/office/officeart/2005/8/layout/hProcess9"/>
    <dgm:cxn modelId="{C6B543EC-A22E-4404-A7E2-B653B73CAFD3}" srcId="{292A17F0-9330-4755-9775-CDBC45404662}" destId="{9FD53AE4-D549-43E7-BA64-92E535FF5582}" srcOrd="0" destOrd="0" parTransId="{2B785202-3A0A-4DB0-9D21-219966B6020A}" sibTransId="{8958DB94-FD23-4A3C-B35A-A41DB81E8D69}"/>
    <dgm:cxn modelId="{3733B5B7-102F-480E-95A8-96028F945674}" srcId="{292A17F0-9330-4755-9775-CDBC45404662}" destId="{E50B8EEC-CA03-4593-981D-63F35A51952B}" srcOrd="4" destOrd="0" parTransId="{65323304-FA8F-4099-90FB-2669DD0DC0EC}" sibTransId="{C965A4BB-6A47-4D0B-B2D3-CA234581C6B8}"/>
    <dgm:cxn modelId="{E4E1AB17-6E5B-4CC0-8219-DD6059CA036D}" srcId="{961FDA2F-B004-47BA-ACBB-EB1FB6351E42}" destId="{9CC854F3-FA46-4814-ADC5-5F2342C70B0B}" srcOrd="5" destOrd="0" parTransId="{FB962C36-489A-40CB-BE66-9F64E6C829AD}" sibTransId="{3B82AE44-6544-4B73-81A6-BEBF36B21DDA}"/>
    <dgm:cxn modelId="{E00A4B14-B2F6-471F-B7EC-DE2C643919F8}" srcId="{292A17F0-9330-4755-9775-CDBC45404662}" destId="{9067562B-A9C8-42C6-9FE2-1BB27CC71745}" srcOrd="3" destOrd="0" parTransId="{EDB03A17-E609-448A-AACB-07361A3FEF80}" sibTransId="{67F1BF0A-31E2-43A7-8C78-EDABF24BB076}"/>
    <dgm:cxn modelId="{28B4D448-E4E6-4CB6-A6FC-3713C8A6197D}" type="presOf" srcId="{04EE1801-AFE7-4D0F-A4D2-67D41958DA26}" destId="{1B782304-18A4-42F8-BBC3-03309BFE5477}" srcOrd="0" destOrd="1" presId="urn:microsoft.com/office/officeart/2005/8/layout/hProcess9"/>
    <dgm:cxn modelId="{ED4713BB-C2C2-44F0-9AA8-1BDFDA6061A1}" type="presOf" srcId="{81CDB47E-9BED-4B65-9EE3-6C982FC99344}" destId="{1B782304-18A4-42F8-BBC3-03309BFE5477}" srcOrd="0" destOrd="4" presId="urn:microsoft.com/office/officeart/2005/8/layout/hProcess9"/>
    <dgm:cxn modelId="{1C055692-7791-4261-97A5-EB63AAB76497}" type="presOf" srcId="{BA048921-C1E3-429D-ACD6-50518A851E7F}" destId="{1B782304-18A4-42F8-BBC3-03309BFE5477}" srcOrd="0" destOrd="3" presId="urn:microsoft.com/office/officeart/2005/8/layout/hProcess9"/>
    <dgm:cxn modelId="{54507356-1D1F-4179-A5C3-CD62F6A61EBF}" type="presOf" srcId="{96B19365-9106-44E5-AFA7-70C2B2714FC8}" destId="{1B782304-18A4-42F8-BBC3-03309BFE5477}" srcOrd="0" destOrd="5" presId="urn:microsoft.com/office/officeart/2005/8/layout/hProcess9"/>
    <dgm:cxn modelId="{C6459BE9-A3C6-49A8-8159-450015698EF0}" srcId="{AF13DE95-C9B2-409C-9C18-DCE6FEDCE0F4}" destId="{5205B3BA-B944-4C82-B46C-442C3D530368}" srcOrd="1" destOrd="0" parTransId="{25F326C4-98B0-4459-9125-1237CD82C399}" sibTransId="{AFC11536-D7CC-4CEA-94C1-40BFCB3233D3}"/>
    <dgm:cxn modelId="{4187A611-2D1F-44FA-8751-1D89FF725F9C}" type="presOf" srcId="{AF13DE95-C9B2-409C-9C18-DCE6FEDCE0F4}" destId="{A7372AC0-1609-43F3-8A1B-3EEC7D50DD6D}" srcOrd="0" destOrd="0" presId="urn:microsoft.com/office/officeart/2005/8/layout/hProcess9"/>
    <dgm:cxn modelId="{9F73F161-D619-42A1-8F14-60E1105669A2}" type="presOf" srcId="{B59E5CB4-AA55-44C6-86D1-997C2BDEFA37}" destId="{A7372AC0-1609-43F3-8A1B-3EEC7D50DD6D}" srcOrd="0" destOrd="3" presId="urn:microsoft.com/office/officeart/2005/8/layout/hProcess9"/>
    <dgm:cxn modelId="{35A61C86-FB33-4A35-9888-4818F78D333E}" type="presOf" srcId="{961FDA2F-B004-47BA-ACBB-EB1FB6351E42}" destId="{1B782304-18A4-42F8-BBC3-03309BFE5477}" srcOrd="0" destOrd="0" presId="urn:microsoft.com/office/officeart/2005/8/layout/hProcess9"/>
    <dgm:cxn modelId="{E1FD0384-3831-4225-82E1-FA75229B9987}" type="presOf" srcId="{E50B8EEC-CA03-4593-981D-63F35A51952B}" destId="{B7F1500E-999C-4041-A784-607BEA50D13E}" srcOrd="0" destOrd="5" presId="urn:microsoft.com/office/officeart/2005/8/layout/hProcess9"/>
    <dgm:cxn modelId="{C6E61095-87A7-4C9A-A3B8-C4E01E0B7036}" srcId="{1F05A1B6-4B20-47BA-A9C7-F19963DD0F96}" destId="{961FDA2F-B004-47BA-ACBB-EB1FB6351E42}" srcOrd="1" destOrd="0" parTransId="{C4CF6065-1A94-4F6C-92F3-B5BAE591248F}" sibTransId="{018ECC25-6D62-411A-99F9-0E01619F5A5C}"/>
    <dgm:cxn modelId="{72AEBB3D-21CD-4E52-A3CD-F1D1462D688E}" type="presOf" srcId="{0F8C0DBF-3BE4-4160-A03E-2CA2D99E8CCE}" destId="{B7F1500E-999C-4041-A784-607BEA50D13E}" srcOrd="0" destOrd="2" presId="urn:microsoft.com/office/officeart/2005/8/layout/hProcess9"/>
    <dgm:cxn modelId="{E94F4CD4-2140-4E27-9C23-E2A2C40B51A2}" type="presOf" srcId="{2D62AA9E-AF17-4D74-8C16-017AFE347D8C}" destId="{A7372AC0-1609-43F3-8A1B-3EEC7D50DD6D}" srcOrd="0" destOrd="1" presId="urn:microsoft.com/office/officeart/2005/8/layout/hProcess9"/>
    <dgm:cxn modelId="{04F7AF81-53E1-44E1-A25F-9CFD68D44D66}" type="presOf" srcId="{7A969990-F074-41C4-8C30-1B8BBF47A7EA}" destId="{B7F1500E-999C-4041-A784-607BEA50D13E}" srcOrd="0" destOrd="3" presId="urn:microsoft.com/office/officeart/2005/8/layout/hProcess9"/>
    <dgm:cxn modelId="{32DA917D-9AD2-4E00-A2A4-926895446FF5}" srcId="{961FDA2F-B004-47BA-ACBB-EB1FB6351E42}" destId="{04EE1801-AFE7-4D0F-A4D2-67D41958DA26}" srcOrd="0" destOrd="0" parTransId="{6F9C1538-C6B5-4997-8E1B-72A89614498B}" sibTransId="{974B0F43-56F5-41D1-A8A9-F7546254A85B}"/>
    <dgm:cxn modelId="{D3E7861E-2602-4675-855E-1A3FDD0AC3DE}" srcId="{AF13DE95-C9B2-409C-9C18-DCE6FEDCE0F4}" destId="{2D62AA9E-AF17-4D74-8C16-017AFE347D8C}" srcOrd="0" destOrd="0" parTransId="{E054CF9C-BCB0-41A9-9DBF-AEB13AD9874D}" sibTransId="{7E1CDD6C-8757-4D95-9396-BF0A496D3247}"/>
    <dgm:cxn modelId="{A1C0635C-B908-45E3-97C2-993F861135FE}" type="presOf" srcId="{1F05A1B6-4B20-47BA-A9C7-F19963DD0F96}" destId="{10AD8C8C-517B-4CAC-86A9-1A980EA60002}" srcOrd="0" destOrd="0" presId="urn:microsoft.com/office/officeart/2005/8/layout/hProcess9"/>
    <dgm:cxn modelId="{C1C1036E-CCBF-4DAE-ABA6-514BA19125EB}" type="presOf" srcId="{C5C40462-A041-4420-9B0E-1E3BB45B18BA}" destId="{1B782304-18A4-42F8-BBC3-03309BFE5477}" srcOrd="0" destOrd="2" presId="urn:microsoft.com/office/officeart/2005/8/layout/hProcess9"/>
    <dgm:cxn modelId="{28FF62F7-55A0-4C8B-B464-DFA989140CFE}" srcId="{292A17F0-9330-4755-9775-CDBC45404662}" destId="{0F8C0DBF-3BE4-4160-A03E-2CA2D99E8CCE}" srcOrd="1" destOrd="0" parTransId="{BCA76934-F920-4E00-ADD1-8695C05A3013}" sibTransId="{9FF7B0FA-7192-4FDC-BD61-35812B265510}"/>
    <dgm:cxn modelId="{51807384-2822-4395-BE1B-D3F1BFCEC6BD}" type="presOf" srcId="{0822D0A1-B5EB-4F1B-930B-6A3080C23B4F}" destId="{1B782304-18A4-42F8-BBC3-03309BFE5477}" srcOrd="0" destOrd="7" presId="urn:microsoft.com/office/officeart/2005/8/layout/hProcess9"/>
    <dgm:cxn modelId="{D6952C6D-5DAE-43B8-B5AD-4F88FA472517}" srcId="{AF13DE95-C9B2-409C-9C18-DCE6FEDCE0F4}" destId="{B59E5CB4-AA55-44C6-86D1-997C2BDEFA37}" srcOrd="2" destOrd="0" parTransId="{FE25D966-1583-4BDA-A587-F9C01345B02B}" sibTransId="{0A16C1D7-5520-450B-9C63-97D5570A6E16}"/>
    <dgm:cxn modelId="{4AFDE003-E2F0-4845-A30C-A006B0A6B8BF}" srcId="{961FDA2F-B004-47BA-ACBB-EB1FB6351E42}" destId="{BA048921-C1E3-429D-ACD6-50518A851E7F}" srcOrd="2" destOrd="0" parTransId="{05D16A6F-17DF-4888-8BCB-758A60A0FEA7}" sibTransId="{214F8714-D3A8-4134-8678-E14D110821C7}"/>
    <dgm:cxn modelId="{76C420C5-0E4C-4D44-851D-B7CEE2B98E37}" type="presOf" srcId="{9067562B-A9C8-42C6-9FE2-1BB27CC71745}" destId="{B7F1500E-999C-4041-A784-607BEA50D13E}" srcOrd="0" destOrd="4" presId="urn:microsoft.com/office/officeart/2005/8/layout/hProcess9"/>
    <dgm:cxn modelId="{7BCC2D39-2884-4160-B728-4C30E8018E49}" srcId="{292A17F0-9330-4755-9775-CDBC45404662}" destId="{7A969990-F074-41C4-8C30-1B8BBF47A7EA}" srcOrd="2" destOrd="0" parTransId="{4D88FAF5-10C6-41FD-A25C-91DD47D3756E}" sibTransId="{D38029EE-69B0-4F41-933B-1FE58464BE33}"/>
    <dgm:cxn modelId="{498AFE5F-95AE-4134-B59D-0493956ABDFA}" type="presOf" srcId="{292A17F0-9330-4755-9775-CDBC45404662}" destId="{B7F1500E-999C-4041-A784-607BEA50D13E}" srcOrd="0" destOrd="0" presId="urn:microsoft.com/office/officeart/2005/8/layout/hProcess9"/>
    <dgm:cxn modelId="{416909C2-A441-4B95-8DD0-86880C335931}" type="presParOf" srcId="{10AD8C8C-517B-4CAC-86A9-1A980EA60002}" destId="{8C630D30-716F-451F-AE4A-061C136654B9}" srcOrd="0" destOrd="0" presId="urn:microsoft.com/office/officeart/2005/8/layout/hProcess9"/>
    <dgm:cxn modelId="{6CD8BC76-2D7F-4D64-B82D-46FD3BC1C47D}" type="presParOf" srcId="{10AD8C8C-517B-4CAC-86A9-1A980EA60002}" destId="{BB9B3509-41E2-4A0A-81AE-C2921C5966FA}" srcOrd="1" destOrd="0" presId="urn:microsoft.com/office/officeart/2005/8/layout/hProcess9"/>
    <dgm:cxn modelId="{6E7A0991-701F-41A3-BD04-FE3235C251F5}" type="presParOf" srcId="{BB9B3509-41E2-4A0A-81AE-C2921C5966FA}" destId="{B7F1500E-999C-4041-A784-607BEA50D13E}" srcOrd="0" destOrd="0" presId="urn:microsoft.com/office/officeart/2005/8/layout/hProcess9"/>
    <dgm:cxn modelId="{A53BFD47-9068-4FF2-BFFA-D43DADE027FD}" type="presParOf" srcId="{BB9B3509-41E2-4A0A-81AE-C2921C5966FA}" destId="{9DF5ACDE-4C91-4C3F-B8C2-516694056A29}" srcOrd="1" destOrd="0" presId="urn:microsoft.com/office/officeart/2005/8/layout/hProcess9"/>
    <dgm:cxn modelId="{1C75ED5F-34F8-4838-84A4-E51095E6EA4F}" type="presParOf" srcId="{BB9B3509-41E2-4A0A-81AE-C2921C5966FA}" destId="{1B782304-18A4-42F8-BBC3-03309BFE5477}" srcOrd="2" destOrd="0" presId="urn:microsoft.com/office/officeart/2005/8/layout/hProcess9"/>
    <dgm:cxn modelId="{0C9087CF-DC7A-443D-95B7-9D0F077646A3}" type="presParOf" srcId="{BB9B3509-41E2-4A0A-81AE-C2921C5966FA}" destId="{75CE19A8-E9C9-4908-9E02-FB07408496FA}" srcOrd="3" destOrd="0" presId="urn:microsoft.com/office/officeart/2005/8/layout/hProcess9"/>
    <dgm:cxn modelId="{A2996A2E-6008-418C-94A7-E5AB310E563E}" type="presParOf" srcId="{BB9B3509-41E2-4A0A-81AE-C2921C5966FA}" destId="{A7372AC0-1609-43F3-8A1B-3EEC7D50DD6D}"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0F71A8A-37E6-452B-B3FF-77A7607A0986}"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US"/>
        </a:p>
      </dgm:t>
    </dgm:pt>
    <dgm:pt modelId="{E7B0C24F-CD55-470B-9B82-4FC03D22BC83}">
      <dgm:prSet phldrT="[Text]"/>
      <dgm:spPr>
        <a:solidFill>
          <a:srgbClr val="9F0F32"/>
        </a:solidFill>
      </dgm:spPr>
      <dgm:t>
        <a:bodyPr/>
        <a:lstStyle/>
        <a:p>
          <a:r>
            <a:rPr lang="en-US" b="1" dirty="0" smtClean="0"/>
            <a:t>Board Estimate</a:t>
          </a:r>
          <a:endParaRPr lang="en-US" b="1" dirty="0"/>
        </a:p>
      </dgm:t>
    </dgm:pt>
    <dgm:pt modelId="{562084D4-9F3F-464E-A749-A192E80C51B8}" type="parTrans" cxnId="{3E141DC7-0653-46F4-B1C9-2F790180DD02}">
      <dgm:prSet/>
      <dgm:spPr/>
      <dgm:t>
        <a:bodyPr/>
        <a:lstStyle/>
        <a:p>
          <a:endParaRPr lang="en-US"/>
        </a:p>
      </dgm:t>
    </dgm:pt>
    <dgm:pt modelId="{3BA0820B-89D3-4F9A-A254-D37A9162D89E}" type="sibTrans" cxnId="{3E141DC7-0653-46F4-B1C9-2F790180DD02}">
      <dgm:prSet/>
      <dgm:spPr/>
      <dgm:t>
        <a:bodyPr/>
        <a:lstStyle/>
        <a:p>
          <a:endParaRPr lang="en-US"/>
        </a:p>
      </dgm:t>
    </dgm:pt>
    <dgm:pt modelId="{2B8A71ED-2B81-4339-931E-95591EB1800C}">
      <dgm:prSet phldrT="[Text]" custT="1"/>
      <dgm:spPr>
        <a:solidFill>
          <a:srgbClr val="9F0F32"/>
        </a:solidFill>
      </dgm:spPr>
      <dgm:t>
        <a:bodyPr/>
        <a:lstStyle/>
        <a:p>
          <a:r>
            <a:rPr lang="en-US" sz="1400" dirty="0" smtClean="0"/>
            <a:t>Remote</a:t>
          </a:r>
          <a:r>
            <a:rPr lang="en-US" sz="1400" baseline="0" dirty="0" smtClean="0"/>
            <a:t> Sensing Data</a:t>
          </a:r>
          <a:endParaRPr lang="en-US" sz="1400" dirty="0"/>
        </a:p>
      </dgm:t>
    </dgm:pt>
    <dgm:pt modelId="{8C72A139-A5CA-4D6D-8E04-A520309DE13B}" type="parTrans" cxnId="{BD84D53C-E556-47B9-BF5C-D1AF1B95EDE4}">
      <dgm:prSet/>
      <dgm:spPr>
        <a:ln>
          <a:solidFill>
            <a:schemeClr val="tx2"/>
          </a:solidFill>
        </a:ln>
      </dgm:spPr>
      <dgm:t>
        <a:bodyPr/>
        <a:lstStyle/>
        <a:p>
          <a:endParaRPr lang="en-US"/>
        </a:p>
      </dgm:t>
    </dgm:pt>
    <dgm:pt modelId="{9D68E15D-6EA7-426E-947C-54A50665571B}" type="sibTrans" cxnId="{BD84D53C-E556-47B9-BF5C-D1AF1B95EDE4}">
      <dgm:prSet/>
      <dgm:spPr/>
      <dgm:t>
        <a:bodyPr/>
        <a:lstStyle/>
        <a:p>
          <a:endParaRPr lang="en-US"/>
        </a:p>
      </dgm:t>
    </dgm:pt>
    <dgm:pt modelId="{0FF336DD-B2CE-401F-8C3A-5A69394269D8}">
      <dgm:prSet phldrT="[Text]" custT="1"/>
      <dgm:spPr>
        <a:solidFill>
          <a:srgbClr val="9F0F32"/>
        </a:solidFill>
      </dgm:spPr>
      <dgm:t>
        <a:bodyPr/>
        <a:lstStyle/>
        <a:p>
          <a:r>
            <a:rPr lang="en-US" sz="1400" dirty="0" smtClean="0"/>
            <a:t>Historical Data</a:t>
          </a:r>
          <a:endParaRPr lang="en-US" sz="1400" dirty="0"/>
        </a:p>
      </dgm:t>
    </dgm:pt>
    <dgm:pt modelId="{FE43DF0E-AB97-4EDE-86D6-B10D20C5A1F3}" type="parTrans" cxnId="{9229140F-5AA1-451E-846A-0A46CEEF7768}">
      <dgm:prSet/>
      <dgm:spPr>
        <a:ln>
          <a:solidFill>
            <a:schemeClr val="tx2"/>
          </a:solidFill>
        </a:ln>
      </dgm:spPr>
      <dgm:t>
        <a:bodyPr/>
        <a:lstStyle/>
        <a:p>
          <a:endParaRPr lang="en-US"/>
        </a:p>
      </dgm:t>
    </dgm:pt>
    <dgm:pt modelId="{120ABD57-F295-47BC-B436-CC0557F5D743}" type="sibTrans" cxnId="{9229140F-5AA1-451E-846A-0A46CEEF7768}">
      <dgm:prSet/>
      <dgm:spPr/>
      <dgm:t>
        <a:bodyPr/>
        <a:lstStyle/>
        <a:p>
          <a:endParaRPr lang="en-US"/>
        </a:p>
      </dgm:t>
    </dgm:pt>
    <dgm:pt modelId="{3257FB0F-263A-49E0-A561-2A66A0EBBB47}">
      <dgm:prSet phldrT="[Text]" custT="1"/>
      <dgm:spPr>
        <a:solidFill>
          <a:srgbClr val="9F0F32"/>
        </a:solidFill>
      </dgm:spPr>
      <dgm:t>
        <a:bodyPr/>
        <a:lstStyle/>
        <a:p>
          <a:r>
            <a:rPr lang="en-US" sz="1400" dirty="0" smtClean="0"/>
            <a:t>Other Admin Data</a:t>
          </a:r>
          <a:endParaRPr lang="en-US" sz="1400" dirty="0"/>
        </a:p>
      </dgm:t>
    </dgm:pt>
    <dgm:pt modelId="{C61E0474-56AC-4670-8E86-084BEBD4366F}" type="parTrans" cxnId="{A9AE547D-EB64-4ECE-A57B-4817612E713F}">
      <dgm:prSet/>
      <dgm:spPr>
        <a:ln>
          <a:solidFill>
            <a:schemeClr val="tx2"/>
          </a:solidFill>
        </a:ln>
      </dgm:spPr>
      <dgm:t>
        <a:bodyPr/>
        <a:lstStyle/>
        <a:p>
          <a:endParaRPr lang="en-US"/>
        </a:p>
      </dgm:t>
    </dgm:pt>
    <dgm:pt modelId="{165C9337-439C-4EB7-988B-1D4468C877AA}" type="sibTrans" cxnId="{A9AE547D-EB64-4ECE-A57B-4817612E713F}">
      <dgm:prSet/>
      <dgm:spPr/>
      <dgm:t>
        <a:bodyPr/>
        <a:lstStyle/>
        <a:p>
          <a:endParaRPr lang="en-US"/>
        </a:p>
      </dgm:t>
    </dgm:pt>
    <dgm:pt modelId="{BAE576B3-69A0-4D9A-B228-22523B43FEF3}">
      <dgm:prSet phldrT="[Text]" custT="1"/>
      <dgm:spPr>
        <a:solidFill>
          <a:srgbClr val="9F0F32"/>
        </a:solidFill>
      </dgm:spPr>
      <dgm:t>
        <a:bodyPr/>
        <a:lstStyle/>
        <a:p>
          <a:r>
            <a:rPr lang="en-US" sz="1400" dirty="0" smtClean="0"/>
            <a:t>Survey  &amp; Objective  Yield</a:t>
          </a:r>
        </a:p>
      </dgm:t>
    </dgm:pt>
    <dgm:pt modelId="{FC324C50-1F18-4D33-BA69-909913EFBEC1}" type="parTrans" cxnId="{6A5C4A2C-E3C8-40D3-813A-DA38FC26B6D4}">
      <dgm:prSet/>
      <dgm:spPr>
        <a:ln>
          <a:solidFill>
            <a:schemeClr val="tx2"/>
          </a:solidFill>
        </a:ln>
      </dgm:spPr>
      <dgm:t>
        <a:bodyPr/>
        <a:lstStyle/>
        <a:p>
          <a:endParaRPr lang="en-US" dirty="0"/>
        </a:p>
      </dgm:t>
    </dgm:pt>
    <dgm:pt modelId="{146B69D5-1EC7-482F-83EA-6DE64E18E6BB}" type="sibTrans" cxnId="{6A5C4A2C-E3C8-40D3-813A-DA38FC26B6D4}">
      <dgm:prSet/>
      <dgm:spPr/>
      <dgm:t>
        <a:bodyPr/>
        <a:lstStyle/>
        <a:p>
          <a:endParaRPr lang="en-US"/>
        </a:p>
      </dgm:t>
    </dgm:pt>
    <dgm:pt modelId="{2A2E0F0C-1578-40E1-BD44-F4D37F283693}" type="pres">
      <dgm:prSet presAssocID="{50F71A8A-37E6-452B-B3FF-77A7607A0986}" presName="Name0" presStyleCnt="0">
        <dgm:presLayoutVars>
          <dgm:chMax val="1"/>
          <dgm:dir/>
          <dgm:animLvl val="ctr"/>
          <dgm:resizeHandles val="exact"/>
        </dgm:presLayoutVars>
      </dgm:prSet>
      <dgm:spPr/>
      <dgm:t>
        <a:bodyPr/>
        <a:lstStyle/>
        <a:p>
          <a:endParaRPr lang="en-US"/>
        </a:p>
      </dgm:t>
    </dgm:pt>
    <dgm:pt modelId="{602A1D39-3E11-4B7D-977C-C21DF53C379E}" type="pres">
      <dgm:prSet presAssocID="{E7B0C24F-CD55-470B-9B82-4FC03D22BC83}" presName="centerShape" presStyleLbl="node0" presStyleIdx="0" presStyleCnt="1"/>
      <dgm:spPr/>
      <dgm:t>
        <a:bodyPr/>
        <a:lstStyle/>
        <a:p>
          <a:endParaRPr lang="en-US"/>
        </a:p>
      </dgm:t>
    </dgm:pt>
    <dgm:pt modelId="{228EF41A-0BAA-49AA-B11B-091A1C493B11}" type="pres">
      <dgm:prSet presAssocID="{8C72A139-A5CA-4D6D-8E04-A520309DE13B}" presName="parTrans" presStyleLbl="sibTrans2D1" presStyleIdx="0" presStyleCnt="4" custLinFactY="200000" custLinFactNeighborX="0" custLinFactNeighborY="213158"/>
      <dgm:spPr/>
      <dgm:t>
        <a:bodyPr/>
        <a:lstStyle/>
        <a:p>
          <a:endParaRPr lang="en-US"/>
        </a:p>
      </dgm:t>
    </dgm:pt>
    <dgm:pt modelId="{F06CE87B-6AD1-44DD-BCB3-42F6411EB87A}" type="pres">
      <dgm:prSet presAssocID="{8C72A139-A5CA-4D6D-8E04-A520309DE13B}" presName="connectorText" presStyleLbl="sibTrans2D1" presStyleIdx="0" presStyleCnt="4"/>
      <dgm:spPr/>
      <dgm:t>
        <a:bodyPr/>
        <a:lstStyle/>
        <a:p>
          <a:endParaRPr lang="en-US"/>
        </a:p>
      </dgm:t>
    </dgm:pt>
    <dgm:pt modelId="{5F369BA1-60E5-46E2-9711-CD7F3DB6FBDF}" type="pres">
      <dgm:prSet presAssocID="{2B8A71ED-2B81-4339-931E-95591EB1800C}" presName="node" presStyleLbl="node1" presStyleIdx="0" presStyleCnt="4">
        <dgm:presLayoutVars>
          <dgm:bulletEnabled val="1"/>
        </dgm:presLayoutVars>
      </dgm:prSet>
      <dgm:spPr/>
      <dgm:t>
        <a:bodyPr/>
        <a:lstStyle/>
        <a:p>
          <a:endParaRPr lang="en-US"/>
        </a:p>
      </dgm:t>
    </dgm:pt>
    <dgm:pt modelId="{5A8E4714-04EA-4A15-9FA0-51BDB8AFC088}" type="pres">
      <dgm:prSet presAssocID="{FE43DF0E-AB97-4EDE-86D6-B10D20C5A1F3}" presName="parTrans" presStyleLbl="sibTrans2D1" presStyleIdx="1" presStyleCnt="4" custLinFactX="-300000" custLinFactNeighborX="-368529" custLinFactNeighborY="-11106"/>
      <dgm:spPr/>
      <dgm:t>
        <a:bodyPr/>
        <a:lstStyle/>
        <a:p>
          <a:endParaRPr lang="en-US"/>
        </a:p>
      </dgm:t>
    </dgm:pt>
    <dgm:pt modelId="{D877BBEF-1A32-4871-B8E8-242CECC40D6B}" type="pres">
      <dgm:prSet presAssocID="{FE43DF0E-AB97-4EDE-86D6-B10D20C5A1F3}" presName="connectorText" presStyleLbl="sibTrans2D1" presStyleIdx="1" presStyleCnt="4"/>
      <dgm:spPr/>
      <dgm:t>
        <a:bodyPr/>
        <a:lstStyle/>
        <a:p>
          <a:endParaRPr lang="en-US"/>
        </a:p>
      </dgm:t>
    </dgm:pt>
    <dgm:pt modelId="{3206055D-CB8C-4033-A82B-996F0E390F44}" type="pres">
      <dgm:prSet presAssocID="{0FF336DD-B2CE-401F-8C3A-5A69394269D8}" presName="node" presStyleLbl="node1" presStyleIdx="1" presStyleCnt="4">
        <dgm:presLayoutVars>
          <dgm:bulletEnabled val="1"/>
        </dgm:presLayoutVars>
      </dgm:prSet>
      <dgm:spPr/>
      <dgm:t>
        <a:bodyPr/>
        <a:lstStyle/>
        <a:p>
          <a:endParaRPr lang="en-US"/>
        </a:p>
      </dgm:t>
    </dgm:pt>
    <dgm:pt modelId="{188FE569-049E-4DB0-BCAC-2255D0407E4A}" type="pres">
      <dgm:prSet presAssocID="{C61E0474-56AC-4670-8E86-084BEBD4366F}" presName="parTrans" presStyleLbl="sibTrans2D1" presStyleIdx="2" presStyleCnt="4" custLinFactY="-200000" custLinFactNeighborX="0" custLinFactNeighborY="-208715"/>
      <dgm:spPr/>
      <dgm:t>
        <a:bodyPr/>
        <a:lstStyle/>
        <a:p>
          <a:endParaRPr lang="en-US"/>
        </a:p>
      </dgm:t>
    </dgm:pt>
    <dgm:pt modelId="{D14E7393-5F37-4281-A315-4D8B14750977}" type="pres">
      <dgm:prSet presAssocID="{C61E0474-56AC-4670-8E86-084BEBD4366F}" presName="connectorText" presStyleLbl="sibTrans2D1" presStyleIdx="2" presStyleCnt="4"/>
      <dgm:spPr/>
      <dgm:t>
        <a:bodyPr/>
        <a:lstStyle/>
        <a:p>
          <a:endParaRPr lang="en-US"/>
        </a:p>
      </dgm:t>
    </dgm:pt>
    <dgm:pt modelId="{F69D99F3-61DC-4E55-BCB7-5EDB6D59DFF0}" type="pres">
      <dgm:prSet presAssocID="{3257FB0F-263A-49E0-A561-2A66A0EBBB47}" presName="node" presStyleLbl="node1" presStyleIdx="2" presStyleCnt="4">
        <dgm:presLayoutVars>
          <dgm:bulletEnabled val="1"/>
        </dgm:presLayoutVars>
      </dgm:prSet>
      <dgm:spPr/>
      <dgm:t>
        <a:bodyPr/>
        <a:lstStyle/>
        <a:p>
          <a:endParaRPr lang="en-US"/>
        </a:p>
      </dgm:t>
    </dgm:pt>
    <dgm:pt modelId="{33C45827-2975-4A45-A589-D549F139B383}" type="pres">
      <dgm:prSet presAssocID="{FC324C50-1F18-4D33-BA69-909913EFBEC1}" presName="parTrans" presStyleLbl="sibTrans2D1" presStyleIdx="3" presStyleCnt="4" custLinFactX="300000" custLinFactNeighborX="362045" custLinFactNeighborY="-4524"/>
      <dgm:spPr/>
      <dgm:t>
        <a:bodyPr/>
        <a:lstStyle/>
        <a:p>
          <a:endParaRPr lang="en-US"/>
        </a:p>
      </dgm:t>
    </dgm:pt>
    <dgm:pt modelId="{672960EB-C0C2-4E6B-BB7D-523E6D2B634A}" type="pres">
      <dgm:prSet presAssocID="{FC324C50-1F18-4D33-BA69-909913EFBEC1}" presName="connectorText" presStyleLbl="sibTrans2D1" presStyleIdx="3" presStyleCnt="4"/>
      <dgm:spPr/>
      <dgm:t>
        <a:bodyPr/>
        <a:lstStyle/>
        <a:p>
          <a:endParaRPr lang="en-US"/>
        </a:p>
      </dgm:t>
    </dgm:pt>
    <dgm:pt modelId="{4D4C9A1A-6858-474E-A9A7-5C2208BA3727}" type="pres">
      <dgm:prSet presAssocID="{BAE576B3-69A0-4D9A-B228-22523B43FEF3}" presName="node" presStyleLbl="node1" presStyleIdx="3" presStyleCnt="4">
        <dgm:presLayoutVars>
          <dgm:bulletEnabled val="1"/>
        </dgm:presLayoutVars>
      </dgm:prSet>
      <dgm:spPr/>
      <dgm:t>
        <a:bodyPr/>
        <a:lstStyle/>
        <a:p>
          <a:endParaRPr lang="en-US"/>
        </a:p>
      </dgm:t>
    </dgm:pt>
  </dgm:ptLst>
  <dgm:cxnLst>
    <dgm:cxn modelId="{9229140F-5AA1-451E-846A-0A46CEEF7768}" srcId="{E7B0C24F-CD55-470B-9B82-4FC03D22BC83}" destId="{0FF336DD-B2CE-401F-8C3A-5A69394269D8}" srcOrd="1" destOrd="0" parTransId="{FE43DF0E-AB97-4EDE-86D6-B10D20C5A1F3}" sibTransId="{120ABD57-F295-47BC-B436-CC0557F5D743}"/>
    <dgm:cxn modelId="{59F52AA4-0994-4414-9BEB-A0B9444713F4}" type="presOf" srcId="{C61E0474-56AC-4670-8E86-084BEBD4366F}" destId="{D14E7393-5F37-4281-A315-4D8B14750977}" srcOrd="1" destOrd="0" presId="urn:microsoft.com/office/officeart/2005/8/layout/radial5"/>
    <dgm:cxn modelId="{3285A447-5B1B-46F8-A9A4-CE226756154B}" type="presOf" srcId="{2B8A71ED-2B81-4339-931E-95591EB1800C}" destId="{5F369BA1-60E5-46E2-9711-CD7F3DB6FBDF}" srcOrd="0" destOrd="0" presId="urn:microsoft.com/office/officeart/2005/8/layout/radial5"/>
    <dgm:cxn modelId="{0A3BC018-C40D-431F-95F5-14AA28CECB9F}" type="presOf" srcId="{FC324C50-1F18-4D33-BA69-909913EFBEC1}" destId="{672960EB-C0C2-4E6B-BB7D-523E6D2B634A}" srcOrd="1" destOrd="0" presId="urn:microsoft.com/office/officeart/2005/8/layout/radial5"/>
    <dgm:cxn modelId="{4E65563D-9CFE-4F62-B82D-8B7DF9521AE3}" type="presOf" srcId="{8C72A139-A5CA-4D6D-8E04-A520309DE13B}" destId="{228EF41A-0BAA-49AA-B11B-091A1C493B11}" srcOrd="0" destOrd="0" presId="urn:microsoft.com/office/officeart/2005/8/layout/radial5"/>
    <dgm:cxn modelId="{77176935-ED2D-497E-A0C9-424A4D7916DE}" type="presOf" srcId="{BAE576B3-69A0-4D9A-B228-22523B43FEF3}" destId="{4D4C9A1A-6858-474E-A9A7-5C2208BA3727}" srcOrd="0" destOrd="0" presId="urn:microsoft.com/office/officeart/2005/8/layout/radial5"/>
    <dgm:cxn modelId="{63383B38-F6C7-4D3B-B95E-FBE0623C664A}" type="presOf" srcId="{3257FB0F-263A-49E0-A561-2A66A0EBBB47}" destId="{F69D99F3-61DC-4E55-BCB7-5EDB6D59DFF0}" srcOrd="0" destOrd="0" presId="urn:microsoft.com/office/officeart/2005/8/layout/radial5"/>
    <dgm:cxn modelId="{F726D197-71DA-46CF-86EE-667C55A26402}" type="presOf" srcId="{50F71A8A-37E6-452B-B3FF-77A7607A0986}" destId="{2A2E0F0C-1578-40E1-BD44-F4D37F283693}" srcOrd="0" destOrd="0" presId="urn:microsoft.com/office/officeart/2005/8/layout/radial5"/>
    <dgm:cxn modelId="{5FB0A590-3824-4497-96A4-48CE5099E926}" type="presOf" srcId="{0FF336DD-B2CE-401F-8C3A-5A69394269D8}" destId="{3206055D-CB8C-4033-A82B-996F0E390F44}" srcOrd="0" destOrd="0" presId="urn:microsoft.com/office/officeart/2005/8/layout/radial5"/>
    <dgm:cxn modelId="{CB20A627-43FB-464A-88AD-126423E8B76A}" type="presOf" srcId="{FE43DF0E-AB97-4EDE-86D6-B10D20C5A1F3}" destId="{5A8E4714-04EA-4A15-9FA0-51BDB8AFC088}" srcOrd="0" destOrd="0" presId="urn:microsoft.com/office/officeart/2005/8/layout/radial5"/>
    <dgm:cxn modelId="{4077ED0C-7D6C-4492-8DDC-8DB6FB272465}" type="presOf" srcId="{C61E0474-56AC-4670-8E86-084BEBD4366F}" destId="{188FE569-049E-4DB0-BCAC-2255D0407E4A}" srcOrd="0" destOrd="0" presId="urn:microsoft.com/office/officeart/2005/8/layout/radial5"/>
    <dgm:cxn modelId="{6A5C4A2C-E3C8-40D3-813A-DA38FC26B6D4}" srcId="{E7B0C24F-CD55-470B-9B82-4FC03D22BC83}" destId="{BAE576B3-69A0-4D9A-B228-22523B43FEF3}" srcOrd="3" destOrd="0" parTransId="{FC324C50-1F18-4D33-BA69-909913EFBEC1}" sibTransId="{146B69D5-1EC7-482F-83EA-6DE64E18E6BB}"/>
    <dgm:cxn modelId="{6569011C-9692-4C06-9B1A-11D2C5EA8B8C}" type="presOf" srcId="{E7B0C24F-CD55-470B-9B82-4FC03D22BC83}" destId="{602A1D39-3E11-4B7D-977C-C21DF53C379E}" srcOrd="0" destOrd="0" presId="urn:microsoft.com/office/officeart/2005/8/layout/radial5"/>
    <dgm:cxn modelId="{BD84D53C-E556-47B9-BF5C-D1AF1B95EDE4}" srcId="{E7B0C24F-CD55-470B-9B82-4FC03D22BC83}" destId="{2B8A71ED-2B81-4339-931E-95591EB1800C}" srcOrd="0" destOrd="0" parTransId="{8C72A139-A5CA-4D6D-8E04-A520309DE13B}" sibTransId="{9D68E15D-6EA7-426E-947C-54A50665571B}"/>
    <dgm:cxn modelId="{3E141DC7-0653-46F4-B1C9-2F790180DD02}" srcId="{50F71A8A-37E6-452B-B3FF-77A7607A0986}" destId="{E7B0C24F-CD55-470B-9B82-4FC03D22BC83}" srcOrd="0" destOrd="0" parTransId="{562084D4-9F3F-464E-A749-A192E80C51B8}" sibTransId="{3BA0820B-89D3-4F9A-A254-D37A9162D89E}"/>
    <dgm:cxn modelId="{A47D3CE5-6672-4BC0-A1AF-4CA5CE001D24}" type="presOf" srcId="{FC324C50-1F18-4D33-BA69-909913EFBEC1}" destId="{33C45827-2975-4A45-A589-D549F139B383}" srcOrd="0" destOrd="0" presId="urn:microsoft.com/office/officeart/2005/8/layout/radial5"/>
    <dgm:cxn modelId="{A9AE547D-EB64-4ECE-A57B-4817612E713F}" srcId="{E7B0C24F-CD55-470B-9B82-4FC03D22BC83}" destId="{3257FB0F-263A-49E0-A561-2A66A0EBBB47}" srcOrd="2" destOrd="0" parTransId="{C61E0474-56AC-4670-8E86-084BEBD4366F}" sibTransId="{165C9337-439C-4EB7-988B-1D4468C877AA}"/>
    <dgm:cxn modelId="{ECE9C70D-28B7-4D82-A66E-DF635295769F}" type="presOf" srcId="{8C72A139-A5CA-4D6D-8E04-A520309DE13B}" destId="{F06CE87B-6AD1-44DD-BCB3-42F6411EB87A}" srcOrd="1" destOrd="0" presId="urn:microsoft.com/office/officeart/2005/8/layout/radial5"/>
    <dgm:cxn modelId="{2CE310F9-9411-4083-B5A2-40A8063F6154}" type="presOf" srcId="{FE43DF0E-AB97-4EDE-86D6-B10D20C5A1F3}" destId="{D877BBEF-1A32-4871-B8E8-242CECC40D6B}" srcOrd="1" destOrd="0" presId="urn:microsoft.com/office/officeart/2005/8/layout/radial5"/>
    <dgm:cxn modelId="{3B433773-4705-4F35-8C02-1FDCFCBDA942}" type="presParOf" srcId="{2A2E0F0C-1578-40E1-BD44-F4D37F283693}" destId="{602A1D39-3E11-4B7D-977C-C21DF53C379E}" srcOrd="0" destOrd="0" presId="urn:microsoft.com/office/officeart/2005/8/layout/radial5"/>
    <dgm:cxn modelId="{48130DE7-B967-4699-9C9E-7BA7E8DB3E17}" type="presParOf" srcId="{2A2E0F0C-1578-40E1-BD44-F4D37F283693}" destId="{228EF41A-0BAA-49AA-B11B-091A1C493B11}" srcOrd="1" destOrd="0" presId="urn:microsoft.com/office/officeart/2005/8/layout/radial5"/>
    <dgm:cxn modelId="{BDE0A4D3-EEF3-4746-BAFA-7394C2535A18}" type="presParOf" srcId="{228EF41A-0BAA-49AA-B11B-091A1C493B11}" destId="{F06CE87B-6AD1-44DD-BCB3-42F6411EB87A}" srcOrd="0" destOrd="0" presId="urn:microsoft.com/office/officeart/2005/8/layout/radial5"/>
    <dgm:cxn modelId="{9C22ECC7-E328-496A-A3D1-B980432B7C40}" type="presParOf" srcId="{2A2E0F0C-1578-40E1-BD44-F4D37F283693}" destId="{5F369BA1-60E5-46E2-9711-CD7F3DB6FBDF}" srcOrd="2" destOrd="0" presId="urn:microsoft.com/office/officeart/2005/8/layout/radial5"/>
    <dgm:cxn modelId="{518AE1DD-2487-4C0A-9899-9C842C3F5686}" type="presParOf" srcId="{2A2E0F0C-1578-40E1-BD44-F4D37F283693}" destId="{5A8E4714-04EA-4A15-9FA0-51BDB8AFC088}" srcOrd="3" destOrd="0" presId="urn:microsoft.com/office/officeart/2005/8/layout/radial5"/>
    <dgm:cxn modelId="{AF3C77B5-3747-4DE8-8900-490CAA91EE9D}" type="presParOf" srcId="{5A8E4714-04EA-4A15-9FA0-51BDB8AFC088}" destId="{D877BBEF-1A32-4871-B8E8-242CECC40D6B}" srcOrd="0" destOrd="0" presId="urn:microsoft.com/office/officeart/2005/8/layout/radial5"/>
    <dgm:cxn modelId="{248357A3-1489-435C-A99E-78C53DE30EC8}" type="presParOf" srcId="{2A2E0F0C-1578-40E1-BD44-F4D37F283693}" destId="{3206055D-CB8C-4033-A82B-996F0E390F44}" srcOrd="4" destOrd="0" presId="urn:microsoft.com/office/officeart/2005/8/layout/radial5"/>
    <dgm:cxn modelId="{1561615C-DAA1-4F1F-B21D-2001ACB7E87A}" type="presParOf" srcId="{2A2E0F0C-1578-40E1-BD44-F4D37F283693}" destId="{188FE569-049E-4DB0-BCAC-2255D0407E4A}" srcOrd="5" destOrd="0" presId="urn:microsoft.com/office/officeart/2005/8/layout/radial5"/>
    <dgm:cxn modelId="{830F2618-5AD8-4780-B9B5-4C047E218688}" type="presParOf" srcId="{188FE569-049E-4DB0-BCAC-2255D0407E4A}" destId="{D14E7393-5F37-4281-A315-4D8B14750977}" srcOrd="0" destOrd="0" presId="urn:microsoft.com/office/officeart/2005/8/layout/radial5"/>
    <dgm:cxn modelId="{6D245D4A-4ECE-443B-9EE1-B9C10657AAB2}" type="presParOf" srcId="{2A2E0F0C-1578-40E1-BD44-F4D37F283693}" destId="{F69D99F3-61DC-4E55-BCB7-5EDB6D59DFF0}" srcOrd="6" destOrd="0" presId="urn:microsoft.com/office/officeart/2005/8/layout/radial5"/>
    <dgm:cxn modelId="{1E1507E8-8C19-495E-929C-6869B82F4753}" type="presParOf" srcId="{2A2E0F0C-1578-40E1-BD44-F4D37F283693}" destId="{33C45827-2975-4A45-A589-D549F139B383}" srcOrd="7" destOrd="0" presId="urn:microsoft.com/office/officeart/2005/8/layout/radial5"/>
    <dgm:cxn modelId="{62C1B9C7-389F-4080-BA5D-2D3A7D59AAB1}" type="presParOf" srcId="{33C45827-2975-4A45-A589-D549F139B383}" destId="{672960EB-C0C2-4E6B-BB7D-523E6D2B634A}" srcOrd="0" destOrd="0" presId="urn:microsoft.com/office/officeart/2005/8/layout/radial5"/>
    <dgm:cxn modelId="{24EBA108-32A9-494C-B231-4FAD85B8D4F8}" type="presParOf" srcId="{2A2E0F0C-1578-40E1-BD44-F4D37F283693}" destId="{4D4C9A1A-6858-474E-A9A7-5C2208BA3727}" srcOrd="8" destOrd="0" presId="urn:microsoft.com/office/officeart/2005/8/layout/radial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630D30-716F-451F-AE4A-061C136654B9}">
      <dsp:nvSpPr>
        <dsp:cNvPr id="0" name=""/>
        <dsp:cNvSpPr/>
      </dsp:nvSpPr>
      <dsp:spPr>
        <a:xfrm>
          <a:off x="303178" y="0"/>
          <a:ext cx="11015582" cy="454660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F1500E-999C-4041-A784-607BEA50D13E}">
      <dsp:nvSpPr>
        <dsp:cNvPr id="0" name=""/>
        <dsp:cNvSpPr/>
      </dsp:nvSpPr>
      <dsp:spPr>
        <a:xfrm>
          <a:off x="657801" y="1316913"/>
          <a:ext cx="3173626" cy="1818640"/>
        </a:xfrm>
        <a:prstGeom prst="roundRect">
          <a:avLst/>
        </a:prstGeom>
        <a:solidFill>
          <a:srgbClr val="9F0F3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ctr" defTabSz="800100">
            <a:lnSpc>
              <a:spcPct val="90000"/>
            </a:lnSpc>
            <a:spcBef>
              <a:spcPct val="0"/>
            </a:spcBef>
            <a:spcAft>
              <a:spcPct val="35000"/>
            </a:spcAft>
          </a:pPr>
          <a:r>
            <a:rPr lang="en-US" sz="1800" kern="1200" dirty="0" smtClean="0">
              <a:latin typeface="Calibri" panose="020F0502020204030204" pitchFamily="34" charset="0"/>
            </a:rPr>
            <a:t>Headquarters</a:t>
          </a:r>
          <a:endParaRPr lang="en-US" sz="1800" kern="1200" dirty="0">
            <a:latin typeface="Calibri" panose="020F0502020204030204" pitchFamily="34" charset="0"/>
          </a:endParaRPr>
        </a:p>
        <a:p>
          <a:pPr marL="114300" lvl="1" indent="-114300" algn="l" defTabSz="622300">
            <a:lnSpc>
              <a:spcPct val="90000"/>
            </a:lnSpc>
            <a:spcBef>
              <a:spcPct val="0"/>
            </a:spcBef>
            <a:spcAft>
              <a:spcPct val="15000"/>
            </a:spcAft>
            <a:buChar char="••"/>
          </a:pPr>
          <a:r>
            <a:rPr lang="en-US" sz="1400" kern="1200" dirty="0" smtClean="0">
              <a:latin typeface="Calibri" panose="020F0502020204030204" pitchFamily="34" charset="0"/>
            </a:rPr>
            <a:t>Sample Design</a:t>
          </a:r>
          <a:endParaRPr lang="en-US" sz="1400" kern="1200" dirty="0">
            <a:latin typeface="Calibri" panose="020F0502020204030204" pitchFamily="34" charset="0"/>
          </a:endParaRPr>
        </a:p>
        <a:p>
          <a:pPr marL="114300" lvl="1" indent="-114300" algn="l" defTabSz="622300">
            <a:lnSpc>
              <a:spcPct val="90000"/>
            </a:lnSpc>
            <a:spcBef>
              <a:spcPct val="0"/>
            </a:spcBef>
            <a:spcAft>
              <a:spcPct val="15000"/>
            </a:spcAft>
            <a:buChar char="••"/>
          </a:pPr>
          <a:r>
            <a:rPr lang="en-US" sz="1400" kern="1200" dirty="0" smtClean="0">
              <a:latin typeface="Calibri" panose="020F0502020204030204" pitchFamily="34" charset="0"/>
            </a:rPr>
            <a:t>Questionnaire Design</a:t>
          </a:r>
          <a:endParaRPr lang="en-US" sz="1400" kern="1200" dirty="0">
            <a:latin typeface="Calibri" panose="020F0502020204030204" pitchFamily="34" charset="0"/>
          </a:endParaRPr>
        </a:p>
        <a:p>
          <a:pPr marL="114300" lvl="1" indent="-114300" algn="l" defTabSz="622300">
            <a:lnSpc>
              <a:spcPct val="90000"/>
            </a:lnSpc>
            <a:spcBef>
              <a:spcPct val="0"/>
            </a:spcBef>
            <a:spcAft>
              <a:spcPct val="15000"/>
            </a:spcAft>
            <a:buChar char="••"/>
          </a:pPr>
          <a:r>
            <a:rPr lang="en-US" sz="1400" kern="1200" dirty="0" smtClean="0">
              <a:latin typeface="Calibri" panose="020F0502020204030204" pitchFamily="34" charset="0"/>
            </a:rPr>
            <a:t>Procedures</a:t>
          </a:r>
          <a:endParaRPr lang="en-US" sz="1400" kern="1200" dirty="0">
            <a:latin typeface="Calibri" panose="020F0502020204030204" pitchFamily="34" charset="0"/>
          </a:endParaRPr>
        </a:p>
        <a:p>
          <a:pPr marL="114300" lvl="1" indent="-114300" algn="l" defTabSz="622300">
            <a:lnSpc>
              <a:spcPct val="90000"/>
            </a:lnSpc>
            <a:spcBef>
              <a:spcPct val="0"/>
            </a:spcBef>
            <a:spcAft>
              <a:spcPct val="15000"/>
            </a:spcAft>
            <a:buChar char="••"/>
          </a:pPr>
          <a:r>
            <a:rPr lang="en-US" sz="1400" kern="1200" dirty="0" smtClean="0">
              <a:latin typeface="Calibri" panose="020F0502020204030204" pitchFamily="34" charset="0"/>
            </a:rPr>
            <a:t>Edit/Summary Specs</a:t>
          </a:r>
          <a:endParaRPr lang="en-US" sz="1400" kern="1200" dirty="0">
            <a:latin typeface="Calibri" panose="020F0502020204030204" pitchFamily="34" charset="0"/>
          </a:endParaRPr>
        </a:p>
        <a:p>
          <a:pPr marL="114300" lvl="1" indent="-114300" algn="l" defTabSz="622300">
            <a:lnSpc>
              <a:spcPct val="90000"/>
            </a:lnSpc>
            <a:spcBef>
              <a:spcPct val="0"/>
            </a:spcBef>
            <a:spcAft>
              <a:spcPct val="15000"/>
            </a:spcAft>
            <a:buChar char="••"/>
          </a:pPr>
          <a:r>
            <a:rPr lang="en-US" sz="1400" kern="1200" dirty="0" smtClean="0">
              <a:latin typeface="Calibri" panose="020F0502020204030204" pitchFamily="34" charset="0"/>
            </a:rPr>
            <a:t>Research </a:t>
          </a:r>
          <a:endParaRPr lang="en-US" sz="1400" kern="1200" dirty="0">
            <a:latin typeface="Calibri" panose="020F0502020204030204" pitchFamily="34" charset="0"/>
          </a:endParaRPr>
        </a:p>
      </dsp:txBody>
      <dsp:txXfrm>
        <a:off x="746580" y="1405692"/>
        <a:ext cx="2996068" cy="1641082"/>
      </dsp:txXfrm>
    </dsp:sp>
    <dsp:sp modelId="{1B782304-18A4-42F8-BBC3-03309BFE5477}">
      <dsp:nvSpPr>
        <dsp:cNvPr id="0" name=""/>
        <dsp:cNvSpPr/>
      </dsp:nvSpPr>
      <dsp:spPr>
        <a:xfrm>
          <a:off x="4279552" y="961023"/>
          <a:ext cx="3017811" cy="2704354"/>
        </a:xfrm>
        <a:prstGeom prst="roundRect">
          <a:avLst/>
        </a:prstGeom>
        <a:solidFill>
          <a:srgbClr val="9F0F3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dirty="0" smtClean="0">
              <a:latin typeface="Calibri" panose="020F0502020204030204" pitchFamily="34" charset="0"/>
            </a:rPr>
            <a:t>Regional and State Field Offices</a:t>
          </a:r>
          <a:endParaRPr lang="en-US" sz="1800" kern="1200" dirty="0">
            <a:latin typeface="Calibri" panose="020F0502020204030204" pitchFamily="34" charset="0"/>
          </a:endParaRPr>
        </a:p>
        <a:p>
          <a:pPr marL="114300" lvl="1" indent="-114300" algn="l" defTabSz="622300">
            <a:lnSpc>
              <a:spcPct val="90000"/>
            </a:lnSpc>
            <a:spcBef>
              <a:spcPct val="0"/>
            </a:spcBef>
            <a:spcAft>
              <a:spcPct val="15000"/>
            </a:spcAft>
            <a:buChar char="••"/>
          </a:pPr>
          <a:r>
            <a:rPr lang="en-US" sz="1400" kern="1200" dirty="0" smtClean="0">
              <a:latin typeface="Calibri" panose="020F0502020204030204" pitchFamily="34" charset="0"/>
            </a:rPr>
            <a:t>Enumerator Training</a:t>
          </a:r>
          <a:endParaRPr lang="en-US" sz="1400" kern="1200" dirty="0">
            <a:latin typeface="Calibri" panose="020F0502020204030204" pitchFamily="34" charset="0"/>
          </a:endParaRPr>
        </a:p>
        <a:p>
          <a:pPr marL="114300" lvl="1" indent="-114300" algn="l" defTabSz="622300">
            <a:lnSpc>
              <a:spcPct val="90000"/>
            </a:lnSpc>
            <a:spcBef>
              <a:spcPct val="0"/>
            </a:spcBef>
            <a:spcAft>
              <a:spcPct val="15000"/>
            </a:spcAft>
            <a:buChar char="••"/>
          </a:pPr>
          <a:r>
            <a:rPr lang="en-US" sz="1400" kern="1200" dirty="0" smtClean="0">
              <a:latin typeface="Calibri" panose="020F0502020204030204" pitchFamily="34" charset="0"/>
            </a:rPr>
            <a:t>Data Collection</a:t>
          </a:r>
          <a:endParaRPr lang="en-US" sz="1400" kern="1200" dirty="0">
            <a:latin typeface="Calibri" panose="020F0502020204030204" pitchFamily="34" charset="0"/>
          </a:endParaRPr>
        </a:p>
        <a:p>
          <a:pPr marL="0" marR="0" lvl="0" indent="0" algn="l" defTabSz="914400" eaLnBrk="1" fontAlgn="auto" latinLnBrk="0" hangingPunct="1">
            <a:lnSpc>
              <a:spcPct val="100000"/>
            </a:lnSpc>
            <a:spcBef>
              <a:spcPct val="0"/>
            </a:spcBef>
            <a:spcAft>
              <a:spcPts val="0"/>
            </a:spcAft>
            <a:buClrTx/>
            <a:buSzTx/>
            <a:buFontTx/>
            <a:buChar char="••"/>
            <a:tabLst/>
            <a:defRPr/>
          </a:pPr>
          <a:r>
            <a:rPr lang="en-US" sz="1400" kern="1200" dirty="0" smtClean="0">
              <a:latin typeface="Calibri" panose="020F0502020204030204" pitchFamily="34" charset="0"/>
            </a:rPr>
            <a:t>Editing</a:t>
          </a:r>
          <a:endParaRPr lang="en-US" sz="1400" kern="1200" dirty="0">
            <a:latin typeface="Calibri" panose="020F0502020204030204" pitchFamily="34" charset="0"/>
          </a:endParaRPr>
        </a:p>
        <a:p>
          <a:pPr marL="0" marR="0" lvl="0" indent="0" algn="l" defTabSz="914400" eaLnBrk="1" fontAlgn="auto" latinLnBrk="0" hangingPunct="1">
            <a:lnSpc>
              <a:spcPct val="100000"/>
            </a:lnSpc>
            <a:spcBef>
              <a:spcPct val="0"/>
            </a:spcBef>
            <a:spcAft>
              <a:spcPts val="0"/>
            </a:spcAft>
            <a:buClrTx/>
            <a:buSzTx/>
            <a:buFontTx/>
            <a:buChar char="••"/>
            <a:tabLst/>
            <a:defRPr/>
          </a:pPr>
          <a:r>
            <a:rPr lang="en-US" sz="1400" kern="1200" dirty="0" smtClean="0">
              <a:latin typeface="Calibri" panose="020F0502020204030204" pitchFamily="34" charset="0"/>
            </a:rPr>
            <a:t>Analysis</a:t>
          </a:r>
          <a:endParaRPr lang="en-US" sz="1400" kern="1200" dirty="0">
            <a:latin typeface="Calibri" panose="020F0502020204030204" pitchFamily="34" charset="0"/>
          </a:endParaRPr>
        </a:p>
        <a:p>
          <a:pPr marL="0" marR="0" lvl="0" indent="0" algn="l" defTabSz="914400" eaLnBrk="1" fontAlgn="auto" latinLnBrk="0" hangingPunct="1">
            <a:lnSpc>
              <a:spcPct val="100000"/>
            </a:lnSpc>
            <a:spcBef>
              <a:spcPct val="0"/>
            </a:spcBef>
            <a:spcAft>
              <a:spcPts val="0"/>
            </a:spcAft>
            <a:buClrTx/>
            <a:buSzTx/>
            <a:buFontTx/>
            <a:buChar char="••"/>
            <a:tabLst/>
            <a:defRPr/>
          </a:pPr>
          <a:r>
            <a:rPr lang="en-US" sz="1400" kern="1200" dirty="0" smtClean="0">
              <a:latin typeface="Calibri" panose="020F0502020204030204" pitchFamily="34" charset="0"/>
            </a:rPr>
            <a:t>State Summaries</a:t>
          </a:r>
          <a:endParaRPr lang="en-US" sz="1400" kern="1200" dirty="0">
            <a:latin typeface="Calibri" panose="020F0502020204030204" pitchFamily="34" charset="0"/>
          </a:endParaRPr>
        </a:p>
        <a:p>
          <a:pPr marL="0" marR="0" lvl="0" indent="0" algn="l" defTabSz="914400" eaLnBrk="1" fontAlgn="auto" latinLnBrk="0" hangingPunct="1">
            <a:lnSpc>
              <a:spcPct val="100000"/>
            </a:lnSpc>
            <a:spcBef>
              <a:spcPct val="0"/>
            </a:spcBef>
            <a:spcAft>
              <a:spcPts val="0"/>
            </a:spcAft>
            <a:buClrTx/>
            <a:buSzTx/>
            <a:buFontTx/>
            <a:buChar char="••"/>
            <a:tabLst/>
            <a:defRPr/>
          </a:pPr>
          <a:r>
            <a:rPr lang="en-US" sz="1400" kern="1200" dirty="0" smtClean="0">
              <a:latin typeface="Calibri" panose="020F0502020204030204" pitchFamily="34" charset="0"/>
            </a:rPr>
            <a:t>Estimation</a:t>
          </a:r>
          <a:endParaRPr lang="en-US" sz="1400" kern="1200" dirty="0">
            <a:latin typeface="Calibri" panose="020F0502020204030204" pitchFamily="34" charset="0"/>
          </a:endParaRPr>
        </a:p>
        <a:p>
          <a:pPr marL="0" marR="0" lvl="0" indent="0" algn="l" defTabSz="914400" eaLnBrk="1" fontAlgn="auto" latinLnBrk="0" hangingPunct="1">
            <a:lnSpc>
              <a:spcPct val="100000"/>
            </a:lnSpc>
            <a:spcBef>
              <a:spcPct val="0"/>
            </a:spcBef>
            <a:spcAft>
              <a:spcPts val="0"/>
            </a:spcAft>
            <a:buClrTx/>
            <a:buSzTx/>
            <a:buFontTx/>
            <a:buChar char="••"/>
            <a:tabLst/>
            <a:defRPr/>
          </a:pPr>
          <a:r>
            <a:rPr lang="en-US" sz="1400" kern="1200" dirty="0" smtClean="0">
              <a:latin typeface="Calibri" panose="020F0502020204030204" pitchFamily="34" charset="0"/>
            </a:rPr>
            <a:t>Comments</a:t>
          </a:r>
          <a:endParaRPr lang="en-US" sz="1400" kern="1200" dirty="0">
            <a:latin typeface="Calibri" panose="020F0502020204030204" pitchFamily="34" charset="0"/>
          </a:endParaRPr>
        </a:p>
      </dsp:txBody>
      <dsp:txXfrm>
        <a:off x="4411568" y="1093039"/>
        <a:ext cx="2753779" cy="2440322"/>
      </dsp:txXfrm>
    </dsp:sp>
    <dsp:sp modelId="{A7372AC0-1609-43F3-8A1B-3EEC7D50DD6D}">
      <dsp:nvSpPr>
        <dsp:cNvPr id="0" name=""/>
        <dsp:cNvSpPr/>
      </dsp:nvSpPr>
      <dsp:spPr>
        <a:xfrm>
          <a:off x="7630837" y="1449310"/>
          <a:ext cx="2700183" cy="1607132"/>
        </a:xfrm>
        <a:prstGeom prst="roundRect">
          <a:avLst/>
        </a:prstGeom>
        <a:solidFill>
          <a:srgbClr val="9F0F3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dirty="0" smtClean="0">
              <a:latin typeface="Calibri" panose="020F0502020204030204" pitchFamily="34" charset="0"/>
            </a:rPr>
            <a:t>Headquarters</a:t>
          </a:r>
          <a:endParaRPr lang="en-US" sz="1800" kern="1200" dirty="0">
            <a:latin typeface="Calibri" panose="020F0502020204030204" pitchFamily="34" charset="0"/>
          </a:endParaRPr>
        </a:p>
        <a:p>
          <a:pPr marL="114300" lvl="1" indent="-114300" algn="l" defTabSz="622300">
            <a:lnSpc>
              <a:spcPct val="90000"/>
            </a:lnSpc>
            <a:spcBef>
              <a:spcPct val="0"/>
            </a:spcBef>
            <a:spcAft>
              <a:spcPct val="15000"/>
            </a:spcAft>
            <a:buChar char="••"/>
          </a:pPr>
          <a:r>
            <a:rPr lang="en-US" sz="1400" kern="1200" dirty="0" smtClean="0">
              <a:latin typeface="Calibri" panose="020F0502020204030204" pitchFamily="34" charset="0"/>
            </a:rPr>
            <a:t>National Summary</a:t>
          </a:r>
          <a:endParaRPr lang="en-US" sz="1400" kern="1200" dirty="0">
            <a:latin typeface="Calibri" panose="020F0502020204030204" pitchFamily="34" charset="0"/>
          </a:endParaRPr>
        </a:p>
        <a:p>
          <a:pPr marL="114300" lvl="1" indent="-114300" algn="l" defTabSz="622300">
            <a:lnSpc>
              <a:spcPct val="90000"/>
            </a:lnSpc>
            <a:spcBef>
              <a:spcPct val="0"/>
            </a:spcBef>
            <a:spcAft>
              <a:spcPct val="15000"/>
            </a:spcAft>
            <a:buChar char="••"/>
          </a:pPr>
          <a:r>
            <a:rPr lang="en-US" sz="1400" kern="1200" dirty="0" smtClean="0">
              <a:latin typeface="Calibri" panose="020F0502020204030204" pitchFamily="34" charset="0"/>
            </a:rPr>
            <a:t>National  &amp; State Analysis</a:t>
          </a:r>
          <a:endParaRPr lang="en-US" sz="1400" kern="1200" dirty="0">
            <a:latin typeface="Calibri" panose="020F0502020204030204" pitchFamily="34" charset="0"/>
          </a:endParaRPr>
        </a:p>
        <a:p>
          <a:pPr marL="114300" lvl="1" indent="-114300" algn="l" defTabSz="622300">
            <a:lnSpc>
              <a:spcPct val="90000"/>
            </a:lnSpc>
            <a:spcBef>
              <a:spcPct val="0"/>
            </a:spcBef>
            <a:spcAft>
              <a:spcPct val="15000"/>
            </a:spcAft>
            <a:buChar char="••"/>
          </a:pPr>
          <a:r>
            <a:rPr lang="en-US" sz="1400" kern="1200" dirty="0" smtClean="0">
              <a:latin typeface="Calibri" panose="020F0502020204030204" pitchFamily="34" charset="0"/>
            </a:rPr>
            <a:t>Board Review &amp; Briefings</a:t>
          </a:r>
          <a:endParaRPr lang="en-US" sz="1400" kern="1200" dirty="0">
            <a:latin typeface="Calibri" panose="020F0502020204030204" pitchFamily="34" charset="0"/>
          </a:endParaRPr>
        </a:p>
        <a:p>
          <a:pPr marL="114300" lvl="1" indent="-114300" algn="l" defTabSz="622300">
            <a:lnSpc>
              <a:spcPct val="90000"/>
            </a:lnSpc>
            <a:spcBef>
              <a:spcPct val="0"/>
            </a:spcBef>
            <a:spcAft>
              <a:spcPct val="15000"/>
            </a:spcAft>
            <a:buChar char="••"/>
          </a:pPr>
          <a:r>
            <a:rPr lang="en-US" sz="1400" kern="1200" dirty="0" smtClean="0">
              <a:latin typeface="Calibri" panose="020F0502020204030204" pitchFamily="34" charset="0"/>
            </a:rPr>
            <a:t>Publication</a:t>
          </a:r>
          <a:endParaRPr lang="en-US" sz="1400" kern="1200" dirty="0">
            <a:latin typeface="Calibri" panose="020F0502020204030204" pitchFamily="34" charset="0"/>
          </a:endParaRPr>
        </a:p>
      </dsp:txBody>
      <dsp:txXfrm>
        <a:off x="7709291" y="1527764"/>
        <a:ext cx="2543275" cy="14502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2.xml.rels><?xml version="1.0" encoding="UTF-8" standalone="yes"?>
<Relationships xmlns="http://schemas.openxmlformats.org/package/2006/relationships"><Relationship Id="rId1" Type="http://schemas.openxmlformats.org/officeDocument/2006/relationships/image" Target="../media/image40.png"/></Relationships>
</file>

<file path=ppt/drawings/drawing1.xml><?xml version="1.0" encoding="utf-8"?>
<c:userShapes xmlns:c="http://schemas.openxmlformats.org/drawingml/2006/chart">
  <cdr:relSizeAnchor xmlns:cdr="http://schemas.openxmlformats.org/drawingml/2006/chartDrawing">
    <cdr:from>
      <cdr:x>0.50299</cdr:x>
      <cdr:y>0.56672</cdr:y>
    </cdr:from>
    <cdr:to>
      <cdr:x>0.8912</cdr:x>
      <cdr:y>0.7356</cdr:y>
    </cdr:to>
    <cdr:sp macro="" textlink="">
      <cdr:nvSpPr>
        <cdr:cNvPr id="2" name="TextBox 1"/>
        <cdr:cNvSpPr txBox="1"/>
      </cdr:nvSpPr>
      <cdr:spPr>
        <a:xfrm xmlns:a="http://schemas.openxmlformats.org/drawingml/2006/main">
          <a:off x="2874612" y="2823209"/>
          <a:ext cx="2218596" cy="84124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0.55603</cdr:x>
      <cdr:y>0.6997</cdr:y>
    </cdr:from>
    <cdr:to>
      <cdr:x>0.95188</cdr:x>
      <cdr:y>0.80059</cdr:y>
    </cdr:to>
    <cdr:sp macro="" textlink="">
      <cdr:nvSpPr>
        <cdr:cNvPr id="3" name="TextBox 2"/>
        <cdr:cNvSpPr txBox="1"/>
      </cdr:nvSpPr>
      <cdr:spPr>
        <a:xfrm xmlns:a="http://schemas.openxmlformats.org/drawingml/2006/main">
          <a:off x="3177705" y="3485665"/>
          <a:ext cx="2262293" cy="50255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dirty="0" smtClean="0"/>
            <a:t>U.S. Value = 388.5</a:t>
          </a:r>
          <a:endParaRPr lang="en-US" sz="1800" dirty="0"/>
        </a:p>
      </cdr:txBody>
    </cdr:sp>
  </cdr:relSizeAnchor>
</c:userShapes>
</file>

<file path=ppt/drawings/drawing2.xml><?xml version="1.0" encoding="utf-8"?>
<c:userShapes xmlns:c="http://schemas.openxmlformats.org/drawingml/2006/chart">
  <cdr:relSizeAnchor xmlns:cdr="http://schemas.openxmlformats.org/drawingml/2006/chartDrawing">
    <cdr:from>
      <cdr:x>0.0508</cdr:x>
      <cdr:y>0.06667</cdr:y>
    </cdr:from>
    <cdr:to>
      <cdr:x>0.15566</cdr:x>
      <cdr:y>0.25738</cdr:y>
    </cdr:to>
    <cdr:pic>
      <cdr:nvPicPr>
        <cdr:cNvPr id="2"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590550" y="342900"/>
          <a:ext cx="1219048" cy="980952"/>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741707"/>
          </a:xfrm>
          <a:prstGeom prst="rect">
            <a:avLst/>
          </a:prstGeom>
        </p:spPr>
        <p:txBody>
          <a:bodyPr vert="horz" lIns="137585" tIns="68793" rIns="137585" bIns="68793" rtlCol="0"/>
          <a:lstStyle>
            <a:lvl1pPr algn="l">
              <a:defRPr sz="1800"/>
            </a:lvl1pPr>
          </a:lstStyle>
          <a:p>
            <a:endParaRPr lang="en-US"/>
          </a:p>
        </p:txBody>
      </p:sp>
      <p:sp>
        <p:nvSpPr>
          <p:cNvPr id="3" name="Date Placeholder 2"/>
          <p:cNvSpPr>
            <a:spLocks noGrp="1"/>
          </p:cNvSpPr>
          <p:nvPr>
            <p:ph type="dt" sz="quarter" idx="1"/>
          </p:nvPr>
        </p:nvSpPr>
        <p:spPr>
          <a:xfrm>
            <a:off x="5265809" y="0"/>
            <a:ext cx="4028440" cy="741707"/>
          </a:xfrm>
          <a:prstGeom prst="rect">
            <a:avLst/>
          </a:prstGeom>
        </p:spPr>
        <p:txBody>
          <a:bodyPr vert="horz" lIns="137585" tIns="68793" rIns="137585" bIns="68793" rtlCol="0"/>
          <a:lstStyle>
            <a:lvl1pPr algn="r">
              <a:defRPr sz="1800"/>
            </a:lvl1pPr>
          </a:lstStyle>
          <a:p>
            <a:fld id="{2EF02608-9DC5-4FC5-99CE-1E1E8DA905FD}" type="datetimeFigureOut">
              <a:rPr lang="en-US" smtClean="0"/>
              <a:t>10/4/2019</a:t>
            </a:fld>
            <a:endParaRPr lang="en-US"/>
          </a:p>
        </p:txBody>
      </p:sp>
      <p:sp>
        <p:nvSpPr>
          <p:cNvPr id="4" name="Footer Placeholder 3"/>
          <p:cNvSpPr>
            <a:spLocks noGrp="1"/>
          </p:cNvSpPr>
          <p:nvPr>
            <p:ph type="ftr" sz="quarter" idx="2"/>
          </p:nvPr>
        </p:nvSpPr>
        <p:spPr>
          <a:xfrm>
            <a:off x="0" y="14041096"/>
            <a:ext cx="4028440" cy="741705"/>
          </a:xfrm>
          <a:prstGeom prst="rect">
            <a:avLst/>
          </a:prstGeom>
        </p:spPr>
        <p:txBody>
          <a:bodyPr vert="horz" lIns="137585" tIns="68793" rIns="137585" bIns="68793" rtlCol="0" anchor="b"/>
          <a:lstStyle>
            <a:lvl1pPr algn="l">
              <a:defRPr sz="1800"/>
            </a:lvl1pPr>
          </a:lstStyle>
          <a:p>
            <a:endParaRPr lang="en-US"/>
          </a:p>
        </p:txBody>
      </p:sp>
      <p:sp>
        <p:nvSpPr>
          <p:cNvPr id="5" name="Slide Number Placeholder 4"/>
          <p:cNvSpPr>
            <a:spLocks noGrp="1"/>
          </p:cNvSpPr>
          <p:nvPr>
            <p:ph type="sldNum" sz="quarter" idx="3"/>
          </p:nvPr>
        </p:nvSpPr>
        <p:spPr>
          <a:xfrm>
            <a:off x="5265809" y="14041096"/>
            <a:ext cx="4028440" cy="741705"/>
          </a:xfrm>
          <a:prstGeom prst="rect">
            <a:avLst/>
          </a:prstGeom>
        </p:spPr>
        <p:txBody>
          <a:bodyPr vert="horz" lIns="137585" tIns="68793" rIns="137585" bIns="68793" rtlCol="0" anchor="b"/>
          <a:lstStyle>
            <a:lvl1pPr algn="r">
              <a:defRPr sz="1800"/>
            </a:lvl1pPr>
          </a:lstStyle>
          <a:p>
            <a:fld id="{71BA79D1-CD46-429E-864B-DEB551C33C32}" type="slidenum">
              <a:rPr lang="en-US" smtClean="0"/>
              <a:t>‹#›</a:t>
            </a:fld>
            <a:endParaRPr lang="en-US"/>
          </a:p>
        </p:txBody>
      </p:sp>
    </p:spTree>
    <p:extLst>
      <p:ext uri="{BB962C8B-B14F-4D97-AF65-F5344CB8AC3E}">
        <p14:creationId xmlns:p14="http://schemas.microsoft.com/office/powerpoint/2010/main" val="17020822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739140"/>
          </a:xfrm>
          <a:prstGeom prst="rect">
            <a:avLst/>
          </a:prstGeom>
        </p:spPr>
        <p:txBody>
          <a:bodyPr vert="horz" lIns="137585" tIns="68793" rIns="137585" bIns="68793" rtlCol="0"/>
          <a:lstStyle>
            <a:lvl1pPr algn="l">
              <a:defRPr sz="1800"/>
            </a:lvl1pPr>
          </a:lstStyle>
          <a:p>
            <a:endParaRPr lang="en-US" dirty="0"/>
          </a:p>
        </p:txBody>
      </p:sp>
      <p:sp>
        <p:nvSpPr>
          <p:cNvPr id="3" name="Date Placeholder 2"/>
          <p:cNvSpPr>
            <a:spLocks noGrp="1"/>
          </p:cNvSpPr>
          <p:nvPr>
            <p:ph type="dt" idx="1"/>
          </p:nvPr>
        </p:nvSpPr>
        <p:spPr>
          <a:xfrm>
            <a:off x="5265809" y="0"/>
            <a:ext cx="4028440" cy="739140"/>
          </a:xfrm>
          <a:prstGeom prst="rect">
            <a:avLst/>
          </a:prstGeom>
        </p:spPr>
        <p:txBody>
          <a:bodyPr vert="horz" lIns="137585" tIns="68793" rIns="137585" bIns="68793" rtlCol="0"/>
          <a:lstStyle>
            <a:lvl1pPr algn="r">
              <a:defRPr sz="1800"/>
            </a:lvl1pPr>
          </a:lstStyle>
          <a:p>
            <a:fld id="{66956861-C497-4D89-B140-300FD808C46F}" type="datetimeFigureOut">
              <a:rPr lang="en-US" smtClean="0"/>
              <a:t>10/4/2019</a:t>
            </a:fld>
            <a:endParaRPr lang="en-US" dirty="0"/>
          </a:p>
        </p:txBody>
      </p:sp>
      <p:sp>
        <p:nvSpPr>
          <p:cNvPr id="4" name="Slide Image Placeholder 3"/>
          <p:cNvSpPr>
            <a:spLocks noGrp="1" noRot="1" noChangeAspect="1"/>
          </p:cNvSpPr>
          <p:nvPr>
            <p:ph type="sldImg" idx="2"/>
          </p:nvPr>
        </p:nvSpPr>
        <p:spPr>
          <a:xfrm>
            <a:off x="-277813" y="1108075"/>
            <a:ext cx="9852026" cy="5543550"/>
          </a:xfrm>
          <a:prstGeom prst="rect">
            <a:avLst/>
          </a:prstGeom>
          <a:noFill/>
          <a:ln w="12700">
            <a:solidFill>
              <a:prstClr val="black"/>
            </a:solidFill>
          </a:ln>
        </p:spPr>
        <p:txBody>
          <a:bodyPr vert="horz" lIns="137585" tIns="68793" rIns="137585" bIns="68793" rtlCol="0" anchor="ctr"/>
          <a:lstStyle/>
          <a:p>
            <a:endParaRPr lang="en-US" dirty="0"/>
          </a:p>
        </p:txBody>
      </p:sp>
      <p:sp>
        <p:nvSpPr>
          <p:cNvPr id="5" name="Notes Placeholder 4"/>
          <p:cNvSpPr>
            <a:spLocks noGrp="1"/>
          </p:cNvSpPr>
          <p:nvPr>
            <p:ph type="body" sz="quarter" idx="3"/>
          </p:nvPr>
        </p:nvSpPr>
        <p:spPr>
          <a:xfrm>
            <a:off x="929640" y="7021830"/>
            <a:ext cx="7437120" cy="6652260"/>
          </a:xfrm>
          <a:prstGeom prst="rect">
            <a:avLst/>
          </a:prstGeom>
        </p:spPr>
        <p:txBody>
          <a:bodyPr vert="horz" lIns="137585" tIns="68793" rIns="137585" bIns="6879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4041095"/>
            <a:ext cx="4028440" cy="739140"/>
          </a:xfrm>
          <a:prstGeom prst="rect">
            <a:avLst/>
          </a:prstGeom>
        </p:spPr>
        <p:txBody>
          <a:bodyPr vert="horz" lIns="137585" tIns="68793" rIns="137585" bIns="68793" rtlCol="0" anchor="b"/>
          <a:lstStyle>
            <a:lvl1pPr algn="l">
              <a:defRPr sz="1800"/>
            </a:lvl1pPr>
          </a:lstStyle>
          <a:p>
            <a:endParaRPr lang="en-US" dirty="0"/>
          </a:p>
        </p:txBody>
      </p:sp>
      <p:sp>
        <p:nvSpPr>
          <p:cNvPr id="7" name="Slide Number Placeholder 6"/>
          <p:cNvSpPr>
            <a:spLocks noGrp="1"/>
          </p:cNvSpPr>
          <p:nvPr>
            <p:ph type="sldNum" sz="quarter" idx="5"/>
          </p:nvPr>
        </p:nvSpPr>
        <p:spPr>
          <a:xfrm>
            <a:off x="5265809" y="14041095"/>
            <a:ext cx="4028440" cy="739140"/>
          </a:xfrm>
          <a:prstGeom prst="rect">
            <a:avLst/>
          </a:prstGeom>
        </p:spPr>
        <p:txBody>
          <a:bodyPr vert="horz" lIns="137585" tIns="68793" rIns="137585" bIns="68793" rtlCol="0" anchor="b"/>
          <a:lstStyle>
            <a:lvl1pPr algn="r">
              <a:defRPr sz="1800"/>
            </a:lvl1pPr>
          </a:lstStyle>
          <a:p>
            <a:fld id="{956C0CE2-EE6F-4360-A0F4-955D3744A4D2}" type="slidenum">
              <a:rPr lang="en-US" smtClean="0"/>
              <a:t>‹#›</a:t>
            </a:fld>
            <a:endParaRPr lang="en-US" dirty="0"/>
          </a:p>
        </p:txBody>
      </p:sp>
    </p:spTree>
    <p:extLst>
      <p:ext uri="{BB962C8B-B14F-4D97-AF65-F5344CB8AC3E}">
        <p14:creationId xmlns:p14="http://schemas.microsoft.com/office/powerpoint/2010/main" val="30520906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b="1" dirty="0"/>
          </a:p>
          <a:p>
            <a:pPr lvl="0"/>
            <a:endParaRPr lang="en-US" dirty="0"/>
          </a:p>
        </p:txBody>
      </p:sp>
      <p:sp>
        <p:nvSpPr>
          <p:cNvPr id="4" name="Slide Number Placeholder 3"/>
          <p:cNvSpPr>
            <a:spLocks noGrp="1"/>
          </p:cNvSpPr>
          <p:nvPr>
            <p:ph type="sldNum" sz="quarter" idx="10"/>
          </p:nvPr>
        </p:nvSpPr>
        <p:spPr/>
        <p:txBody>
          <a:bodyPr/>
          <a:lstStyle/>
          <a:p>
            <a:fld id="{956C0CE2-EE6F-4360-A0F4-955D3744A4D2}" type="slidenum">
              <a:rPr lang="en-US" smtClean="0"/>
              <a:t>1</a:t>
            </a:fld>
            <a:endParaRPr lang="en-US" dirty="0"/>
          </a:p>
        </p:txBody>
      </p:sp>
    </p:spTree>
    <p:extLst>
      <p:ext uri="{BB962C8B-B14F-4D97-AF65-F5344CB8AC3E}">
        <p14:creationId xmlns:p14="http://schemas.microsoft.com/office/powerpoint/2010/main" val="33190113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Agribusiness</a:t>
            </a:r>
          </a:p>
          <a:p>
            <a:pPr lvl="1"/>
            <a:r>
              <a:rPr lang="en-US" dirty="0" smtClean="0"/>
              <a:t>input providers (equipment, chemicals, fertilizers, seeds)</a:t>
            </a:r>
          </a:p>
          <a:p>
            <a:r>
              <a:rPr lang="en-US" dirty="0" smtClean="0"/>
              <a:t>Legislators</a:t>
            </a:r>
          </a:p>
          <a:p>
            <a:pPr lvl="1"/>
            <a:r>
              <a:rPr lang="en-US" dirty="0" smtClean="0"/>
              <a:t>Shape farm policy</a:t>
            </a:r>
          </a:p>
          <a:p>
            <a:r>
              <a:rPr lang="en-US" dirty="0" smtClean="0"/>
              <a:t>USDA Leaders</a:t>
            </a:r>
          </a:p>
          <a:p>
            <a:pPr lvl="1"/>
            <a:r>
              <a:rPr lang="en-US" dirty="0" smtClean="0"/>
              <a:t>Implement farm policy</a:t>
            </a:r>
          </a:p>
          <a:p>
            <a:r>
              <a:rPr lang="en-US" dirty="0" smtClean="0"/>
              <a:t>Farm Groups</a:t>
            </a:r>
          </a:p>
          <a:p>
            <a:pPr lvl="1"/>
            <a:r>
              <a:rPr lang="en-US" dirty="0" smtClean="0"/>
              <a:t>formulate positions and promote legislation</a:t>
            </a:r>
          </a:p>
          <a:p>
            <a:r>
              <a:rPr lang="en-US" dirty="0" smtClean="0"/>
              <a:t>Farmers and ranchers</a:t>
            </a:r>
          </a:p>
          <a:p>
            <a:pPr lvl="1"/>
            <a:r>
              <a:rPr lang="en-US" dirty="0" smtClean="0"/>
              <a:t>Production &amp; marketing decisions</a:t>
            </a:r>
          </a:p>
          <a:p>
            <a:r>
              <a:rPr lang="en-US" dirty="0" smtClean="0"/>
              <a:t>Banks and other lending institutions</a:t>
            </a:r>
          </a:p>
          <a:p>
            <a:r>
              <a:rPr lang="en-US" dirty="0" smtClean="0"/>
              <a:t>Commodity traders</a:t>
            </a:r>
          </a:p>
          <a:p>
            <a:r>
              <a:rPr lang="en-US" dirty="0" smtClean="0"/>
              <a:t>Researchers</a:t>
            </a:r>
          </a:p>
          <a:p>
            <a:pPr lvl="1"/>
            <a:r>
              <a:rPr lang="en-US" dirty="0" smtClean="0"/>
              <a:t>Projections of coming trends</a:t>
            </a:r>
          </a:p>
          <a:p>
            <a:pPr lvl="1"/>
            <a:r>
              <a:rPr lang="en-US" dirty="0" smtClean="0"/>
              <a:t>Economic implications</a:t>
            </a:r>
          </a:p>
          <a:p>
            <a:pPr lvl="1"/>
            <a:r>
              <a:rPr lang="en-US" dirty="0" smtClean="0"/>
              <a:t>Alternative courses of action for producers</a:t>
            </a:r>
          </a:p>
          <a:p>
            <a:pPr lvl="1"/>
            <a:endParaRPr lang="en-US" dirty="0" smtClean="0"/>
          </a:p>
          <a:p>
            <a:pPr lvl="1"/>
            <a:endParaRPr lang="en-US" dirty="0"/>
          </a:p>
        </p:txBody>
      </p:sp>
      <p:sp>
        <p:nvSpPr>
          <p:cNvPr id="4" name="Slide Number Placeholder 3"/>
          <p:cNvSpPr>
            <a:spLocks noGrp="1"/>
          </p:cNvSpPr>
          <p:nvPr>
            <p:ph type="sldNum" sz="quarter" idx="10"/>
          </p:nvPr>
        </p:nvSpPr>
        <p:spPr/>
        <p:txBody>
          <a:bodyPr/>
          <a:lstStyle/>
          <a:p>
            <a:fld id="{956C0CE2-EE6F-4360-A0F4-955D3744A4D2}" type="slidenum">
              <a:rPr lang="en-US" smtClean="0"/>
              <a:t>10</a:t>
            </a:fld>
            <a:endParaRPr lang="en-US" dirty="0"/>
          </a:p>
        </p:txBody>
      </p:sp>
    </p:spTree>
    <p:extLst>
      <p:ext uri="{BB962C8B-B14F-4D97-AF65-F5344CB8AC3E}">
        <p14:creationId xmlns:p14="http://schemas.microsoft.com/office/powerpoint/2010/main" val="38700023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75857">
              <a:defRPr/>
            </a:pPr>
            <a:r>
              <a:rPr lang="en-US" b="1" dirty="0">
                <a:solidFill>
                  <a:srgbClr val="46382E"/>
                </a:solidFill>
                <a:latin typeface="Arial" panose="020B0604020202020204" pitchFamily="34" charset="0"/>
                <a:cs typeface="Arial" panose="020B0604020202020204" pitchFamily="34" charset="0"/>
              </a:rPr>
              <a:t>TALKING POINTS:</a:t>
            </a:r>
          </a:p>
          <a:p>
            <a:pPr marL="257974" indent="-257974">
              <a:buFont typeface="Arial" panose="020B0604020202020204" pitchFamily="34" charset="0"/>
              <a:buChar char="•"/>
            </a:pPr>
            <a:r>
              <a:rPr lang="en-US" dirty="0"/>
              <a:t>As a producer, there are many ways you can rely on NASS data during day-to-day operations.</a:t>
            </a:r>
          </a:p>
          <a:p>
            <a:pPr marL="257974" indent="-257974">
              <a:buFont typeface="Arial" panose="020B0604020202020204" pitchFamily="34" charset="0"/>
              <a:buChar char="•"/>
            </a:pPr>
            <a:r>
              <a:rPr lang="en-US" dirty="0"/>
              <a:t>Here are some examples….</a:t>
            </a:r>
          </a:p>
          <a:p>
            <a:pPr marL="945901" lvl="1" indent="-257974">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956C0CE2-EE6F-4360-A0F4-955D3744A4D2}" type="slidenum">
              <a:rPr lang="en-US" smtClean="0"/>
              <a:t>11</a:t>
            </a:fld>
            <a:endParaRPr lang="en-US" dirty="0"/>
          </a:p>
        </p:txBody>
      </p:sp>
    </p:spTree>
    <p:extLst>
      <p:ext uri="{BB962C8B-B14F-4D97-AF65-F5344CB8AC3E}">
        <p14:creationId xmlns:p14="http://schemas.microsoft.com/office/powerpoint/2010/main" val="1311713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7974" indent="-257974">
              <a:buFont typeface="Arial" panose="020B0604020202020204" pitchFamily="34" charset="0"/>
              <a:buChar char="•"/>
            </a:pPr>
            <a:r>
              <a:rPr lang="en-US" dirty="0" smtClean="0"/>
              <a:t>The stronger</a:t>
            </a:r>
            <a:r>
              <a:rPr lang="en-US" baseline="0" dirty="0" smtClean="0"/>
              <a:t> the response, the better the data. The better the data, the better the decisions. </a:t>
            </a:r>
          </a:p>
          <a:p>
            <a:pPr marL="257974" indent="-257974">
              <a:buFont typeface="Arial" panose="020B0604020202020204" pitchFamily="34" charset="0"/>
              <a:buChar char="•"/>
            </a:pPr>
            <a:r>
              <a:rPr lang="en-US" baseline="0" dirty="0" smtClean="0"/>
              <a:t>Ways the data are used: Farm Bill, Assistance Programs (e.g. loans), Disaster Relief, funding research, etc. </a:t>
            </a:r>
            <a:endParaRPr lang="en-US" dirty="0"/>
          </a:p>
        </p:txBody>
      </p:sp>
      <p:sp>
        <p:nvSpPr>
          <p:cNvPr id="4" name="Slide Number Placeholder 3"/>
          <p:cNvSpPr>
            <a:spLocks noGrp="1"/>
          </p:cNvSpPr>
          <p:nvPr>
            <p:ph type="sldNum" sz="quarter" idx="10"/>
          </p:nvPr>
        </p:nvSpPr>
        <p:spPr/>
        <p:txBody>
          <a:bodyPr/>
          <a:lstStyle/>
          <a:p>
            <a:fld id="{956C0CE2-EE6F-4360-A0F4-955D3744A4D2}" type="slidenum">
              <a:rPr lang="en-US" smtClean="0"/>
              <a:t>12</a:t>
            </a:fld>
            <a:endParaRPr lang="en-US" dirty="0"/>
          </a:p>
        </p:txBody>
      </p:sp>
    </p:spTree>
    <p:extLst>
      <p:ext uri="{BB962C8B-B14F-4D97-AF65-F5344CB8AC3E}">
        <p14:creationId xmlns:p14="http://schemas.microsoft.com/office/powerpoint/2010/main" val="18210103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Response rates are waning for many statistical</a:t>
            </a:r>
            <a:r>
              <a:rPr lang="en-US" baseline="0" dirty="0" smtClean="0"/>
              <a:t> agencies. In an effort to maintain and increase ours our public affairs team…(Slide)…</a:t>
            </a:r>
          </a:p>
          <a:p>
            <a:endParaRPr lang="en-US" baseline="0" dirty="0" smtClean="0"/>
          </a:p>
          <a:p>
            <a:r>
              <a:rPr lang="en-US" baseline="0" dirty="0" smtClean="0"/>
              <a:t>From in-person meetings to teleconferences and emails, our public affairs team maintains regular contact with our promotion partners, regional field offices, and enumerators; they continue to build on and update the partner tools for partner use (HQ works at the national level whereas the regional and state offices tailor the tools and the messaging to their local audiences). PAO conducts social media campaigns through Facebook, Twitter, and the USDA Blog, and works closely with USDA Radio, NAFB, and RFD-TV among other media. They also provide media training to NASS staff, work with freelancers, and, when funds are available, have done some strategic advertising.      </a:t>
            </a:r>
          </a:p>
          <a:p>
            <a:endParaRPr lang="en-US" dirty="0" smtClean="0"/>
          </a:p>
          <a:p>
            <a:r>
              <a:rPr lang="en-US" baseline="0" dirty="0" smtClean="0"/>
              <a:t>In addition, farmers and ranchers receive </a:t>
            </a:r>
            <a:r>
              <a:rPr lang="en-US" baseline="0" dirty="0" err="1" smtClean="0"/>
              <a:t>presurvey</a:t>
            </a:r>
            <a:r>
              <a:rPr lang="en-US" baseline="0" dirty="0" smtClean="0"/>
              <a:t> postcards and emails. Reminder postcards and emails. Phone calls, autodial messages, and sometimes even farm visits. </a:t>
            </a:r>
          </a:p>
          <a:p>
            <a:endParaRPr lang="en-US" baseline="0" dirty="0" smtClean="0"/>
          </a:p>
          <a:p>
            <a:endParaRPr lang="en-US" baseline="0" dirty="0" smtClean="0"/>
          </a:p>
          <a:p>
            <a:r>
              <a:rPr lang="en-US" baseline="0" dirty="0" smtClean="0"/>
              <a:t>The one thing that has proven to be most influential, most successful in getting producer buy-in has been the messages coming from our partners who are often also our data users.  </a:t>
            </a:r>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56C0CE2-EE6F-4360-A0F4-955D3744A4D2}" type="slidenum">
              <a:rPr lang="en-US" smtClean="0"/>
              <a:t>13</a:t>
            </a:fld>
            <a:endParaRPr lang="en-US" dirty="0"/>
          </a:p>
        </p:txBody>
      </p:sp>
    </p:spTree>
    <p:extLst>
      <p:ext uri="{BB962C8B-B14F-4D97-AF65-F5344CB8AC3E}">
        <p14:creationId xmlns:p14="http://schemas.microsoft.com/office/powerpoint/2010/main" val="42715417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Ask </a:t>
            </a:r>
            <a:endParaRPr lang="en-US" dirty="0"/>
          </a:p>
        </p:txBody>
      </p:sp>
      <p:sp>
        <p:nvSpPr>
          <p:cNvPr id="4" name="Slide Number Placeholder 3"/>
          <p:cNvSpPr>
            <a:spLocks noGrp="1"/>
          </p:cNvSpPr>
          <p:nvPr>
            <p:ph type="sldNum" sz="quarter" idx="10"/>
          </p:nvPr>
        </p:nvSpPr>
        <p:spPr/>
        <p:txBody>
          <a:bodyPr/>
          <a:lstStyle/>
          <a:p>
            <a:fld id="{956C0CE2-EE6F-4360-A0F4-955D3744A4D2}" type="slidenum">
              <a:rPr lang="en-US" smtClean="0"/>
              <a:t>14</a:t>
            </a:fld>
            <a:endParaRPr lang="en-US" dirty="0"/>
          </a:p>
        </p:txBody>
      </p:sp>
    </p:spTree>
    <p:extLst>
      <p:ext uri="{BB962C8B-B14F-4D97-AF65-F5344CB8AC3E}">
        <p14:creationId xmlns:p14="http://schemas.microsoft.com/office/powerpoint/2010/main" val="19614316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19232">
              <a:defRPr/>
            </a:pPr>
            <a:r>
              <a:rPr lang="en-US" sz="800" dirty="0"/>
              <a:t>Slide 1 - 2017 Census of Agriculture Data Release</a:t>
            </a:r>
          </a:p>
          <a:p>
            <a:pPr defTabSz="619232">
              <a:defRPr/>
            </a:pPr>
            <a:endParaRPr lang="en-US" sz="800" dirty="0"/>
          </a:p>
          <a:p>
            <a:pPr defTabSz="619232">
              <a:defRPr/>
            </a:pPr>
            <a:r>
              <a:rPr lang="en-US" sz="800" dirty="0"/>
              <a:t>Mr. Secretary. We would like to highlight some high level results from the 2017 Census of Agriculture in this embargo briefing. We will be publishing nearly 6.4 million distinct data points at noon on April 11 with a several million more in the near future.  I promise to only highlight a few of the insights available from these data today.  We are excited to work with your team and all data users to further explain and explore this valuable public resource. </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Add background</a:t>
            </a:r>
            <a:r>
              <a:rPr lang="en-US" baseline="0" dirty="0" smtClean="0"/>
              <a:t> notes below this line.</a:t>
            </a:r>
            <a:endParaRPr lang="en-US" dirty="0" smtClean="0"/>
          </a:p>
          <a:p>
            <a:endParaRPr lang="en-US" dirty="0"/>
          </a:p>
        </p:txBody>
      </p:sp>
      <p:sp>
        <p:nvSpPr>
          <p:cNvPr id="4" name="Slide Number Placeholder 3"/>
          <p:cNvSpPr>
            <a:spLocks noGrp="1"/>
          </p:cNvSpPr>
          <p:nvPr>
            <p:ph type="sldNum" sz="quarter" idx="10"/>
          </p:nvPr>
        </p:nvSpPr>
        <p:spPr/>
        <p:txBody>
          <a:bodyPr/>
          <a:lstStyle/>
          <a:p>
            <a:fld id="{3C5AF1C8-F4E6-4FCB-8550-7107E4966263}"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7673633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19232">
              <a:defRPr/>
            </a:pPr>
            <a:r>
              <a:rPr lang="en-US" sz="800" dirty="0"/>
              <a:t>Slide 3 – History of the Census of Agriculture</a:t>
            </a:r>
          </a:p>
          <a:p>
            <a:pPr defTabSz="619232">
              <a:defRPr/>
            </a:pPr>
            <a:endParaRPr lang="en-US" sz="800" dirty="0"/>
          </a:p>
          <a:p>
            <a:pPr defTabSz="619232">
              <a:defRPr/>
            </a:pPr>
            <a:r>
              <a:rPr lang="en-US" sz="800" dirty="0"/>
              <a:t>Just a few comments regarding the Census. Conducted once every five years, the census covers virtually every aspect of U.S. agriculture, providing a complete count of the nation’s farms and ranches and the people who operate them. It looks at land use and ownership, production practices, expenditures and other factors that affect the way farmers do business and succeed in the 21st century. The first census of agriculture occurred in 1840. The 2017 Census of Agriculture is the 29</a:t>
            </a:r>
            <a:r>
              <a:rPr lang="en-US" sz="800" baseline="30000" dirty="0"/>
              <a:t>th</a:t>
            </a:r>
            <a:r>
              <a:rPr lang="en-US" sz="800" dirty="0"/>
              <a:t> in the series and the 5</a:t>
            </a:r>
            <a:r>
              <a:rPr lang="en-US" sz="800" baseline="30000" dirty="0"/>
              <a:t>th</a:t>
            </a:r>
            <a:r>
              <a:rPr lang="en-US" sz="800" dirty="0"/>
              <a:t> census conducted by NASS. </a:t>
            </a:r>
          </a:p>
          <a:p>
            <a:pPr defTabSz="619232">
              <a:defRPr/>
            </a:pPr>
            <a:endParaRPr lang="en-US" sz="800" dirty="0"/>
          </a:p>
          <a:p>
            <a:pPr defTabSz="619232">
              <a:defRPr/>
            </a:pPr>
            <a:r>
              <a:rPr lang="en-US" sz="800" dirty="0"/>
              <a:t>The power of the Census is the ability to visualize and understand important change for key topics in agriculture at National, State, and County levels.</a:t>
            </a:r>
          </a:p>
          <a:p>
            <a:pPr defTabSz="619232">
              <a:defRPr/>
            </a:pPr>
            <a:endParaRPr lang="en-US" sz="800" dirty="0"/>
          </a:p>
          <a:p>
            <a:pPr defTabSz="619232">
              <a:defRPr/>
            </a:pPr>
            <a:r>
              <a:rPr lang="en-US" sz="800" dirty="0"/>
              <a:t>---------------------------------------------------------------------------------</a:t>
            </a:r>
          </a:p>
          <a:p>
            <a:pPr defTabSz="619232">
              <a:defRPr/>
            </a:pPr>
            <a:endParaRPr lang="en-US" sz="800" dirty="0"/>
          </a:p>
          <a:p>
            <a:pPr defTabSz="619232">
              <a:defRPr/>
            </a:pPr>
            <a:endParaRPr lang="en-US" sz="800" dirty="0"/>
          </a:p>
          <a:p>
            <a:pPr defTabSz="619232">
              <a:defRPr/>
            </a:pPr>
            <a:endParaRPr lang="en-US" sz="800" dirty="0"/>
          </a:p>
          <a:p>
            <a:pPr defTabSz="619232">
              <a:defRPr/>
            </a:pPr>
            <a:endParaRPr lang="en-US" sz="800" dirty="0"/>
          </a:p>
          <a:p>
            <a:pPr defTabSz="619232">
              <a:defRPr/>
            </a:pPr>
            <a:endParaRPr lang="en-US" sz="800" dirty="0"/>
          </a:p>
          <a:p>
            <a:pPr defTabSz="619232">
              <a:defRPr/>
            </a:pPr>
            <a:r>
              <a:rPr lang="en-US" dirty="0" smtClean="0"/>
              <a:t>Add background</a:t>
            </a:r>
            <a:r>
              <a:rPr lang="en-US" baseline="0" dirty="0" smtClean="0"/>
              <a:t> notes below this line.</a:t>
            </a:r>
            <a:endParaRPr lang="en-US" dirty="0" smtClean="0"/>
          </a:p>
          <a:p>
            <a:pPr defTabSz="619232">
              <a:defRPr/>
            </a:pPr>
            <a:endParaRPr lang="en-US" sz="800" dirty="0"/>
          </a:p>
          <a:p>
            <a:pPr defTabSz="619232">
              <a:defRPr/>
            </a:pPr>
            <a:r>
              <a:rPr lang="en-US" sz="800" dirty="0"/>
              <a:t>The censuses of agriculture, which began in 1840, were originally conducted every 10 years in conjunction with the censuses of population. In that first 1840 census, about 70 percent of the population reported that they were engaged in agriculture. Sixty years later, in 1900, over 60 percent of the U.S. population still lived in rural areas.</a:t>
            </a:r>
            <a:endParaRPr lang="en-US" sz="1500" dirty="0">
              <a:solidFill>
                <a:srgbClr val="FFFFFF"/>
              </a:solidFill>
              <a:latin typeface="Helvetica"/>
              <a:cs typeface="Helvetica"/>
            </a:endParaRPr>
          </a:p>
          <a:p>
            <a:endParaRPr lang="en-US" dirty="0" smtClean="0"/>
          </a:p>
          <a:p>
            <a:pPr>
              <a:defRPr/>
            </a:pPr>
            <a:r>
              <a:rPr lang="en-US" sz="800" dirty="0"/>
              <a:t>The census, conducted once every five years, covers virtually every aspect of U.S. agriculture, providing a complete count of the nation’s farms and ranches and the people who operate them. It looks at land use and ownership, production practices, expenditures and other factors that affect the way farmers do business and succeed in the 21st century.</a:t>
            </a:r>
          </a:p>
          <a:p>
            <a:pPr>
              <a:defRPr/>
            </a:pPr>
            <a:endParaRPr lang="en-US" sz="800" dirty="0"/>
          </a:p>
          <a:p>
            <a:pPr>
              <a:defRPr/>
            </a:pPr>
            <a:r>
              <a:rPr lang="en-US" sz="800" dirty="0"/>
              <a:t>For the 1997 census of agriculture, the responsibility of the conduct of the census moved from the Census Bureau to the National Agricultural Statistics Service (NASS). NASS has conducted the Census of Agriculture since the 1997 transfer of authority from the Census Bureau.</a:t>
            </a:r>
          </a:p>
          <a:p>
            <a:pPr>
              <a:defRPr/>
            </a:pPr>
            <a:endParaRPr lang="en-US" sz="800" dirty="0"/>
          </a:p>
          <a:p>
            <a:pPr>
              <a:defRPr/>
            </a:pPr>
            <a:r>
              <a:rPr lang="en-US" sz="800" dirty="0"/>
              <a:t>The census reports on agriculture in all 50 states and Puerto Rico and the outlying areas. In addition to reporting agricultural information at the national, state, and county levels, the census also summarizes information for other geographic areas of interest, such as congressional districts, watersheds and </a:t>
            </a:r>
            <a:r>
              <a:rPr lang="en-US" sz="800" dirty="0" err="1"/>
              <a:t>zipcodes</a:t>
            </a:r>
            <a:r>
              <a:rPr lang="en-US" sz="800" dirty="0"/>
              <a:t>.</a:t>
            </a:r>
          </a:p>
          <a:p>
            <a:pPr>
              <a:defRPr/>
            </a:pPr>
            <a:endParaRPr lang="en-US" sz="800" dirty="0"/>
          </a:p>
          <a:p>
            <a:pPr defTabSz="309616">
              <a:defRPr/>
            </a:pPr>
            <a:r>
              <a:rPr lang="en-US" sz="800" dirty="0"/>
              <a:t>This is the most complete agricultural data resource available. It  provides comprehensive and objective information for every state and county in the nation.  </a:t>
            </a:r>
          </a:p>
          <a:p>
            <a:pPr>
              <a:defRPr/>
            </a:pPr>
            <a:endParaRPr lang="en-US" sz="800" dirty="0"/>
          </a:p>
          <a:p>
            <a:pPr>
              <a:defRPr/>
            </a:pPr>
            <a:r>
              <a:rPr lang="en-US" sz="800" dirty="0"/>
              <a:t>The census also includes a number of follow-on surveys. For example, currently an irrigation and aquaculture survey are underway. The survey is based on those who responded that they had irrigated acres or aquaculture on the 2017 census. Other follow-on surveys will include organics, horticulture, and local foods.</a:t>
            </a:r>
          </a:p>
          <a:p>
            <a:pPr>
              <a:defRPr/>
            </a:pPr>
            <a:endParaRPr lang="en-US" sz="800" dirty="0"/>
          </a:p>
          <a:p>
            <a:pPr>
              <a:defRPr/>
            </a:pPr>
            <a:r>
              <a:rPr lang="en-US" sz="800" dirty="0"/>
              <a:t>Consistent with federal law, NASS is committed to keeping all individual information confidential. Processes are in place to ensure that when data are reported at the county level, for example, the information cannot be linked to any individual producer.</a:t>
            </a:r>
          </a:p>
          <a:p>
            <a:endParaRPr lang="en-US" dirty="0" smtClean="0"/>
          </a:p>
          <a:p>
            <a:pPr defTabSz="619232">
              <a:defRPr/>
            </a:pPr>
            <a:endParaRPr lang="en-US" sz="800" dirty="0"/>
          </a:p>
        </p:txBody>
      </p:sp>
      <p:sp>
        <p:nvSpPr>
          <p:cNvPr id="4" name="Slide Number Placeholder 3"/>
          <p:cNvSpPr>
            <a:spLocks noGrp="1"/>
          </p:cNvSpPr>
          <p:nvPr>
            <p:ph type="sldNum" sz="quarter" idx="10"/>
          </p:nvPr>
        </p:nvSpPr>
        <p:spPr/>
        <p:txBody>
          <a:bodyPr/>
          <a:lstStyle/>
          <a:p>
            <a:fld id="{3C5AF1C8-F4E6-4FCB-8550-7107E4966263}"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6347984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19232">
              <a:defRPr/>
            </a:pPr>
            <a:r>
              <a:rPr lang="en-US" sz="800" dirty="0"/>
              <a:t>Slide 4 – Census Data Collection</a:t>
            </a:r>
          </a:p>
          <a:p>
            <a:endParaRPr lang="en-US" sz="800" dirty="0"/>
          </a:p>
          <a:p>
            <a:r>
              <a:rPr lang="en-US" sz="800" dirty="0"/>
              <a:t>As you may recall, the overall response to the 2017 Census of Agriculture was just shy of 72 percent.  This is down 2.8 percentage points from the 2012 effort. Response rates were highest in the Midwest and in the Great Lake states, and lower in the Southeast, Northern Plains and California. </a:t>
            </a:r>
          </a:p>
          <a:p>
            <a:endParaRPr lang="en-US" sz="800" dirty="0"/>
          </a:p>
          <a:p>
            <a:r>
              <a:rPr lang="en-US" sz="800" dirty="0"/>
              <a:t>Turning our attention to the bar chart, I would note that in 2017 NASS made a concerted effort to improve the respondent experience by completely revamping our online reporting tool.  </a:t>
            </a:r>
          </a:p>
          <a:p>
            <a:endParaRPr lang="en-US" sz="800" dirty="0"/>
          </a:p>
          <a:p>
            <a:r>
              <a:rPr lang="en-US" sz="800" dirty="0"/>
              <a:t>While most census data is reported via the mail, nearly one-quarter of all persons receiving the form in 2017 responded over the internet, almost doubling the response from this mode in 2012. </a:t>
            </a:r>
          </a:p>
          <a:p>
            <a:r>
              <a:rPr lang="en-US" baseline="0" dirty="0" smtClean="0"/>
              <a:t>-----------------------------------------------------------------------------</a:t>
            </a:r>
          </a:p>
          <a:p>
            <a:endParaRPr lang="en-US" baseline="0" dirty="0" smtClean="0"/>
          </a:p>
          <a:p>
            <a:endParaRPr lang="en-US" baseline="0" dirty="0" smtClean="0"/>
          </a:p>
          <a:p>
            <a:endParaRPr lang="en-US" baseline="0" dirty="0" smtClean="0"/>
          </a:p>
          <a:p>
            <a:r>
              <a:rPr lang="en-US" i="1" dirty="0" smtClean="0"/>
              <a:t>More background if needed:</a:t>
            </a:r>
          </a:p>
          <a:p>
            <a:endParaRPr lang="en-US" i="1" dirty="0" smtClean="0"/>
          </a:p>
          <a:p>
            <a:r>
              <a:rPr lang="en-US" i="0" dirty="0" smtClean="0"/>
              <a:t>Return</a:t>
            </a:r>
            <a:r>
              <a:rPr lang="en-US" i="0" baseline="0" dirty="0" smtClean="0"/>
              <a:t>s by mode do not add to 100%. Remaining records were replicated/estimated.</a:t>
            </a:r>
            <a:endParaRPr lang="en-US" i="0" dirty="0" smtClean="0"/>
          </a:p>
          <a:p>
            <a:endParaRPr lang="en-US" i="1" dirty="0" smtClean="0"/>
          </a:p>
          <a:p>
            <a:r>
              <a:rPr lang="en-US" dirty="0" smtClean="0"/>
              <a:t>The census is primarily a mail survey. NASS mailed over 3 million paper forms. Instructions informed producers that they could complete the form on-line. Completed paper forms were returned to the National Processing Center (NPC) in Indiana. </a:t>
            </a:r>
          </a:p>
          <a:p>
            <a:r>
              <a:rPr lang="en-US" dirty="0" smtClean="0"/>
              <a:t> </a:t>
            </a:r>
          </a:p>
          <a:p>
            <a:r>
              <a:rPr lang="en-US" dirty="0" smtClean="0"/>
              <a:t>Attempts were made to contact people who did not respond by mail or on-line by telephone or in face-to-face interviews. </a:t>
            </a:r>
          </a:p>
          <a:p>
            <a:r>
              <a:rPr lang="en-US" dirty="0" smtClean="0"/>
              <a:t> </a:t>
            </a:r>
          </a:p>
          <a:p>
            <a:r>
              <a:rPr lang="en-US" dirty="0" smtClean="0"/>
              <a:t>NASS expends great effort to collect census information from every producer. Additional efforts are made to obtain responses from extremely large or unusual operations that could impact on state-level estimates. Many</a:t>
            </a:r>
            <a:r>
              <a:rPr lang="en-US" baseline="0" dirty="0" smtClean="0"/>
              <a:t> </a:t>
            </a:r>
            <a:r>
              <a:rPr lang="en-US" dirty="0" smtClean="0"/>
              <a:t>of these producers were contacted in person if they did not respond on the census form and could not be reached by telephone.</a:t>
            </a:r>
          </a:p>
          <a:p>
            <a:pPr defTabSz="309616">
              <a:defRPr/>
            </a:pPr>
            <a:endParaRPr lang="en-US" dirty="0" smtClean="0">
              <a:solidFill>
                <a:srgbClr val="FF0000"/>
              </a:solidFill>
            </a:endParaRPr>
          </a:p>
          <a:p>
            <a:r>
              <a:rPr lang="en-US" sz="800" dirty="0">
                <a:solidFill>
                  <a:srgbClr val="FF0000"/>
                </a:solidFill>
              </a:rPr>
              <a:t>Note:  </a:t>
            </a:r>
            <a:r>
              <a:rPr lang="en-US" dirty="0" smtClean="0"/>
              <a:t>The census reference year is 2017 so pre-notifications and census forms were sent in late 2017. These were followed with reminder calls, additional </a:t>
            </a:r>
            <a:r>
              <a:rPr lang="en-US" dirty="0" err="1" smtClean="0"/>
              <a:t>mailouts</a:t>
            </a:r>
            <a:r>
              <a:rPr lang="en-US" dirty="0" smtClean="0"/>
              <a:t>, phone follow-up, and a final notification in 2018. </a:t>
            </a:r>
          </a:p>
          <a:p>
            <a:r>
              <a:rPr lang="en-US" dirty="0" smtClean="0"/>
              <a:t> </a:t>
            </a:r>
          </a:p>
          <a:p>
            <a:r>
              <a:rPr lang="en-US" dirty="0" smtClean="0"/>
              <a:t>Forms were checked in as they were received so that the responding producers would not receive further messages. An electronic image was made of each complete form, and the data were entered into the data base. The data were then sent to be edited and reviewed.</a:t>
            </a:r>
          </a:p>
          <a:p>
            <a:endParaRPr lang="en-US" i="1" dirty="0"/>
          </a:p>
        </p:txBody>
      </p:sp>
      <p:sp>
        <p:nvSpPr>
          <p:cNvPr id="4" name="Slide Number Placeholder 3"/>
          <p:cNvSpPr>
            <a:spLocks noGrp="1"/>
          </p:cNvSpPr>
          <p:nvPr>
            <p:ph type="sldNum" sz="quarter" idx="10"/>
          </p:nvPr>
        </p:nvSpPr>
        <p:spPr/>
        <p:txBody>
          <a:bodyPr/>
          <a:lstStyle/>
          <a:p>
            <a:fld id="{3C5AF1C8-F4E6-4FCB-8550-7107E4966263}"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42929120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309616">
              <a:defRPr/>
            </a:pPr>
            <a:r>
              <a:rPr lang="en-US" sz="800" dirty="0"/>
              <a:t>Slide 6 – Number of Farms and Land in Farms, 1997-2017</a:t>
            </a:r>
          </a:p>
          <a:p>
            <a:pPr defTabSz="309616">
              <a:defRPr/>
            </a:pPr>
            <a:endParaRPr lang="en-US" sz="800" dirty="0"/>
          </a:p>
          <a:p>
            <a:r>
              <a:rPr lang="en-US" sz="800" dirty="0"/>
              <a:t>The number of farms at 2.04 million decreased 3.2% from 2012 to 2017, or about 67,000 farms, while land in farms was down 1.6%, or 14.3 million acres. The average size of farm increased 1.6% from the previous census. The last 20 years has seen a gradual decline in total farms and land devoted to agriculture. </a:t>
            </a:r>
          </a:p>
          <a:p>
            <a:pPr defTabSz="309616">
              <a:defRPr/>
            </a:pPr>
            <a:endParaRPr lang="en-US" baseline="0" dirty="0" smtClean="0"/>
          </a:p>
          <a:p>
            <a:pPr defTabSz="309616">
              <a:defRPr/>
            </a:pPr>
            <a:r>
              <a:rPr lang="en-US" baseline="0" dirty="0" smtClean="0"/>
              <a:t>-----------------------------------------------------</a:t>
            </a:r>
          </a:p>
          <a:p>
            <a:pPr defTabSz="309616">
              <a:defRPr/>
            </a:pPr>
            <a:endParaRPr lang="en-US" dirty="0" smtClean="0"/>
          </a:p>
          <a:p>
            <a:pPr defTabSz="309616">
              <a:defRPr/>
            </a:pPr>
            <a:endParaRPr lang="en-US" dirty="0" smtClean="0"/>
          </a:p>
          <a:p>
            <a:pPr defTabSz="309616">
              <a:defRPr/>
            </a:pPr>
            <a:endParaRPr lang="en-US" dirty="0" smtClean="0"/>
          </a:p>
          <a:p>
            <a:pPr defTabSz="309616">
              <a:defRPr/>
            </a:pPr>
            <a:endParaRPr lang="en-US" dirty="0" smtClean="0"/>
          </a:p>
          <a:p>
            <a:pPr defTabSz="309616">
              <a:defRPr/>
            </a:pPr>
            <a:endParaRPr lang="en-US" dirty="0" smtClean="0"/>
          </a:p>
          <a:p>
            <a:pPr defTabSz="309616">
              <a:defRPr/>
            </a:pPr>
            <a:endParaRPr lang="en-US" dirty="0" smtClean="0"/>
          </a:p>
          <a:p>
            <a:pPr defTabSz="309616">
              <a:defRPr/>
            </a:pPr>
            <a:endParaRPr lang="en-US" dirty="0" smtClean="0"/>
          </a:p>
          <a:p>
            <a:pPr defTabSz="309616">
              <a:defRPr/>
            </a:pPr>
            <a:endParaRPr lang="en-US" dirty="0" smtClean="0"/>
          </a:p>
          <a:p>
            <a:pPr defTabSz="309616">
              <a:defRPr/>
            </a:pPr>
            <a:endParaRPr lang="en-US" dirty="0" smtClean="0"/>
          </a:p>
          <a:p>
            <a:pPr defTabSz="309616">
              <a:defRPr/>
            </a:pPr>
            <a:endParaRPr lang="en-US" dirty="0" smtClean="0"/>
          </a:p>
          <a:p>
            <a:pPr defTabSz="309616">
              <a:defRPr/>
            </a:pPr>
            <a:endParaRPr lang="en-US" dirty="0" smtClean="0"/>
          </a:p>
          <a:p>
            <a:pPr defTabSz="309616">
              <a:defRPr/>
            </a:pPr>
            <a:r>
              <a:rPr lang="en-US" sz="800" dirty="0"/>
              <a:t>However, the area of harvested cropland has increased slightly since 1997, with an increase of 1.1 million acres to 320 million acres, the highest it has been since 1997. Total cropland has decreased by about 49 million acres since 1997 (from 445 million to 396 million). </a:t>
            </a:r>
          </a:p>
          <a:p>
            <a:pPr defTabSz="309616">
              <a:defRPr/>
            </a:pPr>
            <a:endParaRPr lang="en-US" dirty="0" smtClean="0"/>
          </a:p>
          <a:p>
            <a:pPr defTabSz="309616">
              <a:defRPr/>
            </a:pPr>
            <a:r>
              <a:rPr lang="en-US" dirty="0" smtClean="0"/>
              <a:t>None of the changes in farms, land in farms, or average farm size from 2012 to 2017 were statistically significant.</a:t>
            </a:r>
            <a:r>
              <a:rPr lang="en-US" baseline="0" dirty="0" smtClean="0"/>
              <a:t> </a:t>
            </a:r>
          </a:p>
          <a:p>
            <a:pPr defTabSz="309616">
              <a:defRPr/>
            </a:pPr>
            <a:r>
              <a:rPr lang="en-US" dirty="0" smtClean="0"/>
              <a:t/>
            </a:r>
            <a:br>
              <a:rPr lang="en-US" dirty="0" smtClean="0"/>
            </a:br>
            <a:r>
              <a:rPr lang="en-US" i="1" dirty="0" smtClean="0"/>
              <a:t>When we have the CVs and significance:</a:t>
            </a:r>
            <a:br>
              <a:rPr lang="en-US" i="1" dirty="0" smtClean="0"/>
            </a:br>
            <a:r>
              <a:rPr lang="en-US" i="1" dirty="0" smtClean="0"/>
              <a:t>For the 2017 census, we are providing the data user with a measure of reliability, the coefficient of variation or CV, for each of our reported values. In general, estimates with small CVs are more reliable than those with larger CVs. The CV can also be used to find the margin of error. </a:t>
            </a:r>
          </a:p>
          <a:p>
            <a:pPr defTabSz="309616">
              <a:defRPr/>
            </a:pPr>
            <a:endParaRPr lang="en-US" i="1" dirty="0" smtClean="0"/>
          </a:p>
          <a:p>
            <a:pPr defTabSz="309616">
              <a:defRPr/>
            </a:pPr>
            <a:r>
              <a:rPr lang="en-US" sz="800" i="1" dirty="0"/>
              <a:t>The CV is the standard error of the estimate divided by the estimate. </a:t>
            </a:r>
          </a:p>
          <a:p>
            <a:pPr defTabSz="309616">
              <a:defRPr/>
            </a:pPr>
            <a:r>
              <a:rPr lang="en-US" sz="800" i="1" dirty="0"/>
              <a:t>The standard error is equal to the product of 100 * CV * “the estimate”. The margin of error is about twice the standard error.</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C5AF1C8-F4E6-4FCB-8550-7107E4966263}"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6574989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19232">
              <a:defRPr/>
            </a:pPr>
            <a:r>
              <a:rPr lang="en-US" sz="800" dirty="0"/>
              <a:t>Slide 11 - Number of Farms &amp; Land in Farms, by Size Category, 2017</a:t>
            </a:r>
          </a:p>
          <a:p>
            <a:endParaRPr lang="en-US" sz="800" dirty="0"/>
          </a:p>
          <a:p>
            <a:r>
              <a:rPr lang="en-US" sz="800" dirty="0"/>
              <a:t>On the left panel of this slide we show the same 2017 farm numbers by size of farm that we saw in the previous slide.  The panel on the right side ties in the land in farms for each of those categories. The 2000 acre + category of farms controlled 58% of land in farms in 2017. This group’s influence has shown a continuous increase over the last 20 years, increasing over 8 percentage points over the 20 year period.</a:t>
            </a:r>
          </a:p>
          <a:p>
            <a:endParaRPr lang="en-US" sz="800" dirty="0"/>
          </a:p>
          <a:p>
            <a:endParaRPr lang="en-US" sz="800" dirty="0"/>
          </a:p>
          <a:p>
            <a:r>
              <a:rPr lang="en-US" baseline="0" dirty="0" smtClean="0"/>
              <a:t>Now we would like to turn our attention to farm economics. </a:t>
            </a:r>
          </a:p>
          <a:p>
            <a:endParaRPr lang="en-US" baseline="0" dirty="0" smtClean="0"/>
          </a:p>
          <a:p>
            <a:endParaRPr lang="en-US" baseline="0" dirty="0" smtClean="0"/>
          </a:p>
          <a:p>
            <a:r>
              <a:rPr lang="en-US" baseline="0" dirty="0" smtClean="0"/>
              <a:t>----------------------------------------------------------------------</a:t>
            </a:r>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pPr defTabSz="619232">
              <a:defRPr/>
            </a:pPr>
            <a:r>
              <a:rPr lang="en-US" dirty="0" smtClean="0"/>
              <a:t>Add background</a:t>
            </a:r>
            <a:r>
              <a:rPr lang="en-US" baseline="0" dirty="0" smtClean="0"/>
              <a:t> notes below this line.</a:t>
            </a:r>
            <a:endParaRPr lang="en-US" dirty="0" smtClean="0"/>
          </a:p>
          <a:p>
            <a:endParaRPr lang="en-US" baseline="0" dirty="0" smtClean="0"/>
          </a:p>
          <a:p>
            <a:r>
              <a:rPr lang="en-US" sz="800" dirty="0"/>
              <a:t>2000 + acres farms control, by census:</a:t>
            </a:r>
          </a:p>
          <a:p>
            <a:r>
              <a:rPr lang="en-US" sz="800" dirty="0"/>
              <a:t>2017: 58%</a:t>
            </a:r>
          </a:p>
          <a:p>
            <a:r>
              <a:rPr lang="en-US" sz="800" dirty="0"/>
              <a:t>2012: 56%, </a:t>
            </a:r>
          </a:p>
          <a:p>
            <a:r>
              <a:rPr lang="en-US" sz="800" dirty="0"/>
              <a:t>2007: 54%, </a:t>
            </a:r>
          </a:p>
          <a:p>
            <a:r>
              <a:rPr lang="en-US" sz="800" dirty="0"/>
              <a:t>2002: 52% </a:t>
            </a:r>
          </a:p>
          <a:p>
            <a:r>
              <a:rPr lang="en-US" baseline="0" dirty="0" smtClean="0"/>
              <a:t>1997: 49.8%</a:t>
            </a:r>
          </a:p>
          <a:p>
            <a:endParaRPr lang="en-US" baseline="0" dirty="0" smtClean="0"/>
          </a:p>
        </p:txBody>
      </p:sp>
      <p:sp>
        <p:nvSpPr>
          <p:cNvPr id="4" name="Slide Number Placeholder 3"/>
          <p:cNvSpPr>
            <a:spLocks noGrp="1"/>
          </p:cNvSpPr>
          <p:nvPr>
            <p:ph type="sldNum" sz="quarter" idx="10"/>
          </p:nvPr>
        </p:nvSpPr>
        <p:spPr/>
        <p:txBody>
          <a:bodyPr/>
          <a:lstStyle/>
          <a:p>
            <a:fld id="{3C5AF1C8-F4E6-4FCB-8550-7107E4966263}"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539272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 </a:t>
            </a:r>
            <a:r>
              <a:rPr lang="en-US" b="1" dirty="0" smtClean="0"/>
              <a:t>POINTS:</a:t>
            </a:r>
          </a:p>
          <a:p>
            <a:endParaRPr lang="en-US" b="1" dirty="0"/>
          </a:p>
          <a:p>
            <a:r>
              <a:rPr lang="en-US" b="1" dirty="0"/>
              <a:t>NASS Mission</a:t>
            </a:r>
            <a:endParaRPr lang="en-US" dirty="0"/>
          </a:p>
          <a:p>
            <a:endParaRPr lang="en-US" dirty="0"/>
          </a:p>
          <a:p>
            <a:r>
              <a:rPr lang="en-US" dirty="0"/>
              <a:t>Our goals today are to:</a:t>
            </a:r>
          </a:p>
          <a:p>
            <a:pPr marL="257974" indent="-257974">
              <a:buFont typeface="Arial" panose="020B0604020202020204" pitchFamily="34" charset="0"/>
              <a:buChar char="•"/>
            </a:pPr>
            <a:r>
              <a:rPr lang="en-US" dirty="0"/>
              <a:t>Provide a </a:t>
            </a:r>
            <a:r>
              <a:rPr lang="en-US" dirty="0" smtClean="0"/>
              <a:t>short</a:t>
            </a:r>
            <a:r>
              <a:rPr lang="en-US" baseline="0" dirty="0" smtClean="0"/>
              <a:t> introduction to NASS, starting with a little history. </a:t>
            </a:r>
            <a:endParaRPr lang="en-US" dirty="0"/>
          </a:p>
          <a:p>
            <a:pPr marL="257974" indent="-257974">
              <a:buFont typeface="Arial" panose="020B0604020202020204" pitchFamily="34" charset="0"/>
              <a:buChar char="•"/>
            </a:pPr>
            <a:r>
              <a:rPr lang="en-US" dirty="0" smtClean="0"/>
              <a:t>Show you </a:t>
            </a:r>
            <a:r>
              <a:rPr lang="en-US" dirty="0"/>
              <a:t>how we collect our </a:t>
            </a:r>
            <a:r>
              <a:rPr lang="en-US" dirty="0" smtClean="0"/>
              <a:t>data</a:t>
            </a:r>
            <a:r>
              <a:rPr lang="en-US" baseline="0" dirty="0" smtClean="0"/>
              <a:t> with the help of our in-house public affairs team and highlight some of our current and upcoming surveys and censuses </a:t>
            </a:r>
            <a:r>
              <a:rPr lang="en-US" dirty="0" smtClean="0"/>
              <a:t> </a:t>
            </a:r>
            <a:endParaRPr lang="en-US" dirty="0"/>
          </a:p>
          <a:p>
            <a:pPr marL="257974" indent="-257974">
              <a:buFont typeface="Arial" panose="020B0604020202020204" pitchFamily="34" charset="0"/>
              <a:buChar char="•"/>
            </a:pPr>
            <a:r>
              <a:rPr lang="en-US" dirty="0"/>
              <a:t>And </a:t>
            </a:r>
            <a:r>
              <a:rPr lang="en-US" dirty="0" smtClean="0"/>
              <a:t>share</a:t>
            </a:r>
            <a:r>
              <a:rPr lang="en-US" baseline="0" dirty="0" smtClean="0"/>
              <a:t> with you just how important the data we produce are/how they directly benefit our farmers, ranchers, local and national governments, trade associations, agribusinesses, universities, and many others.  </a:t>
            </a:r>
            <a:endParaRPr lang="en-US" dirty="0"/>
          </a:p>
        </p:txBody>
      </p:sp>
      <p:sp>
        <p:nvSpPr>
          <p:cNvPr id="4" name="Slide Number Placeholder 3"/>
          <p:cNvSpPr>
            <a:spLocks noGrp="1"/>
          </p:cNvSpPr>
          <p:nvPr>
            <p:ph type="sldNum" sz="quarter" idx="10"/>
          </p:nvPr>
        </p:nvSpPr>
        <p:spPr/>
        <p:txBody>
          <a:bodyPr/>
          <a:lstStyle/>
          <a:p>
            <a:fld id="{956C0CE2-EE6F-4360-A0F4-955D3744A4D2}" type="slidenum">
              <a:rPr lang="en-US" smtClean="0"/>
              <a:t>2</a:t>
            </a:fld>
            <a:endParaRPr lang="en-US" dirty="0"/>
          </a:p>
        </p:txBody>
      </p:sp>
    </p:spTree>
    <p:extLst>
      <p:ext uri="{BB962C8B-B14F-4D97-AF65-F5344CB8AC3E}">
        <p14:creationId xmlns:p14="http://schemas.microsoft.com/office/powerpoint/2010/main" val="35448434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19232">
              <a:defRPr/>
            </a:pPr>
            <a:r>
              <a:rPr lang="en-US" sz="800" dirty="0"/>
              <a:t>Slide 14 - Farms and Value of Production, by Sales Category, 2017</a:t>
            </a:r>
          </a:p>
          <a:p>
            <a:pPr defTabSz="619232">
              <a:defRPr/>
            </a:pPr>
            <a:endParaRPr lang="en-US" sz="800" dirty="0"/>
          </a:p>
          <a:p>
            <a:pPr defTabSz="619232">
              <a:defRPr/>
            </a:pPr>
            <a:r>
              <a:rPr lang="en-US" sz="800" dirty="0"/>
              <a:t>Similar to the slide we saw a few minutes ago, this slide shows the same farm counts by value of sales in the left panel for 2017 as was shown in the previous slide.  The right panel shows just how dominant the contribution of farms with a million dollars of sales or more are to total value of sales. In fact, more than 2/3 of the almost 389 billion in total value of sales in 2017 come from farms with greater than one million in sales. These 77 thousand farms represent less than 4 (3.8) percent of the total farms in the US. </a:t>
            </a:r>
          </a:p>
          <a:p>
            <a:pPr defTabSz="619232">
              <a:defRPr/>
            </a:pPr>
            <a:endParaRPr lang="en-US" b="0" baseline="0" dirty="0" smtClean="0"/>
          </a:p>
          <a:p>
            <a:pPr defTabSz="619232">
              <a:defRPr/>
            </a:pPr>
            <a:r>
              <a:rPr lang="en-US" b="0" baseline="0" dirty="0" smtClean="0"/>
              <a:t>The share of sales coming from farms with value of production greater than $1 million increased from 41% in 1997 to 69% in 2017.</a:t>
            </a:r>
          </a:p>
          <a:p>
            <a:pPr defTabSz="619232">
              <a:defRPr/>
            </a:pPr>
            <a:endParaRPr lang="en-US" b="0" baseline="0" dirty="0" smtClean="0"/>
          </a:p>
          <a:p>
            <a:pPr defTabSz="619232">
              <a:defRPr/>
            </a:pPr>
            <a:endParaRPr lang="en-US" b="0" baseline="0" dirty="0" smtClean="0"/>
          </a:p>
          <a:p>
            <a:pPr defTabSz="619232">
              <a:defRPr/>
            </a:pPr>
            <a:endParaRPr lang="en-US" b="0" baseline="0" dirty="0" smtClean="0"/>
          </a:p>
          <a:p>
            <a:pPr defTabSz="619232">
              <a:defRPr/>
            </a:pPr>
            <a:endParaRPr lang="en-US" b="0" baseline="0" dirty="0" smtClean="0"/>
          </a:p>
          <a:p>
            <a:pPr defTabSz="619232">
              <a:defRPr/>
            </a:pPr>
            <a:endParaRPr lang="en-US" b="0" baseline="0" dirty="0" smtClean="0"/>
          </a:p>
          <a:p>
            <a:pPr defTabSz="619232">
              <a:defRPr/>
            </a:pPr>
            <a:endParaRPr lang="en-US" b="0" baseline="0" dirty="0" smtClean="0"/>
          </a:p>
          <a:p>
            <a:pPr defTabSz="619232">
              <a:defRPr/>
            </a:pPr>
            <a:endParaRPr lang="en-US" b="0" baseline="0" dirty="0" smtClean="0"/>
          </a:p>
          <a:p>
            <a:pPr defTabSz="619232">
              <a:defRPr/>
            </a:pPr>
            <a:endParaRPr lang="en-US" b="0" baseline="0" dirty="0" smtClean="0"/>
          </a:p>
          <a:p>
            <a:pPr defTabSz="619232">
              <a:defRPr/>
            </a:pPr>
            <a:endParaRPr lang="en-US" b="0" baseline="0" dirty="0" smtClean="0"/>
          </a:p>
          <a:p>
            <a:pPr defTabSz="619232">
              <a:defRPr/>
            </a:pPr>
            <a:r>
              <a:rPr lang="en-US" dirty="0" smtClean="0"/>
              <a:t>Add background</a:t>
            </a:r>
            <a:r>
              <a:rPr lang="en-US" baseline="0" dirty="0" smtClean="0"/>
              <a:t> notes below this line.</a:t>
            </a:r>
            <a:endParaRPr lang="en-US" dirty="0" smtClean="0"/>
          </a:p>
          <a:p>
            <a:pPr defTabSz="619232">
              <a:defRPr/>
            </a:pPr>
            <a:endParaRPr lang="en-US" b="0" baseline="0" dirty="0" smtClean="0"/>
          </a:p>
        </p:txBody>
      </p:sp>
      <p:sp>
        <p:nvSpPr>
          <p:cNvPr id="4" name="Slide Number Placeholder 3"/>
          <p:cNvSpPr>
            <a:spLocks noGrp="1"/>
          </p:cNvSpPr>
          <p:nvPr>
            <p:ph type="sldNum" sz="quarter" idx="10"/>
          </p:nvPr>
        </p:nvSpPr>
        <p:spPr/>
        <p:txBody>
          <a:bodyPr/>
          <a:lstStyle/>
          <a:p>
            <a:fld id="{3C5AF1C8-F4E6-4FCB-8550-7107E4966263}"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14638954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19232">
              <a:defRPr/>
            </a:pPr>
            <a:r>
              <a:rPr lang="en-US" sz="800" dirty="0"/>
              <a:t>Slide 15 - Total Value of Agricultural Production by Location, 2017</a:t>
            </a:r>
          </a:p>
          <a:p>
            <a:pPr>
              <a:defRPr/>
            </a:pPr>
            <a:endParaRPr lang="en-US" b="1" strike="noStrike" dirty="0" smtClean="0"/>
          </a:p>
          <a:p>
            <a:r>
              <a:rPr lang="en-US" sz="800" dirty="0"/>
              <a:t>In terms of TVP California remains the top agricultural state by far, showing an increase in sales of $2.6 billion from 2012, unlike most other top 10 states. California produced 12 percent of the value of all agricultural products sold in the US in 2017, or $45 billion. The top 10 states contributed 54% of the total value in 2017.  There are several states with similar sales just outside of the top 10.  Georgia, for instance, was ranked 15</a:t>
            </a:r>
            <a:r>
              <a:rPr lang="en-US" sz="800" baseline="30000" dirty="0"/>
              <a:t>th</a:t>
            </a:r>
            <a:r>
              <a:rPr lang="en-US" sz="800" dirty="0"/>
              <a:t> with sales of $9.6B</a:t>
            </a:r>
            <a:r>
              <a:rPr lang="en-US" sz="800" i="1" dirty="0"/>
              <a:t>.</a:t>
            </a:r>
            <a:endParaRPr lang="en-US" sz="800" dirty="0"/>
          </a:p>
          <a:p>
            <a:endParaRPr lang="en-US" sz="800" i="1" dirty="0"/>
          </a:p>
          <a:p>
            <a:r>
              <a:rPr lang="en-US" sz="800" i="1" dirty="0"/>
              <a:t>---------------------------------------------------</a:t>
            </a:r>
          </a:p>
          <a:p>
            <a:endParaRPr lang="en-US" sz="800" i="1" dirty="0"/>
          </a:p>
          <a:p>
            <a:endParaRPr lang="en-US" sz="800" i="1" dirty="0"/>
          </a:p>
          <a:p>
            <a:endParaRPr lang="en-US" sz="800" i="1" dirty="0"/>
          </a:p>
          <a:p>
            <a:endParaRPr lang="en-US" sz="800" i="1" dirty="0"/>
          </a:p>
          <a:p>
            <a:endParaRPr lang="en-US" sz="800" i="1" dirty="0"/>
          </a:p>
          <a:p>
            <a:endParaRPr lang="en-US" sz="800" i="1" dirty="0"/>
          </a:p>
          <a:p>
            <a:endParaRPr lang="en-US" sz="800" i="1" dirty="0"/>
          </a:p>
          <a:p>
            <a:endParaRPr lang="en-US" sz="800" dirty="0"/>
          </a:p>
          <a:p>
            <a:endParaRPr lang="en-US" baseline="0" dirty="0" smtClean="0"/>
          </a:p>
          <a:p>
            <a:r>
              <a:rPr lang="en-US" baseline="0" dirty="0" smtClean="0"/>
              <a:t>The top 10 states for value of ag products sold are California ($45 billion), Iowa ($29b), Texas ($25b), Nebraska ($22b), Kansas ($19b), Minnesota ($18b), Illinois ($17b), North Carolina ($13b), Wisconsin ($11b), and Indiana ($11b). </a:t>
            </a:r>
          </a:p>
          <a:p>
            <a:endParaRPr lang="en-US" baseline="0" dirty="0" smtClean="0"/>
          </a:p>
          <a:p>
            <a:r>
              <a:rPr lang="en-US" baseline="0" dirty="0" smtClean="0"/>
              <a:t>Georgia ranked 15</a:t>
            </a:r>
            <a:r>
              <a:rPr lang="en-US" baseline="30000" dirty="0" smtClean="0"/>
              <a:t>th</a:t>
            </a:r>
            <a:r>
              <a:rPr lang="en-US" baseline="0" dirty="0" smtClean="0"/>
              <a:t>, with sales of $9.6b.</a:t>
            </a:r>
          </a:p>
          <a:p>
            <a:endParaRPr lang="en-US" baseline="0" dirty="0" smtClean="0"/>
          </a:p>
          <a:p>
            <a:r>
              <a:rPr lang="en-US" baseline="0" dirty="0" smtClean="0"/>
              <a:t>States with large changes from 2012 to 2017:</a:t>
            </a:r>
          </a:p>
          <a:p>
            <a:r>
              <a:rPr lang="en-US" baseline="0" dirty="0" smtClean="0"/>
              <a:t>CA up $2.5b,  IA down $1.9B, NE down $1.1b, MN down $2.9b.</a:t>
            </a:r>
          </a:p>
        </p:txBody>
      </p:sp>
      <p:sp>
        <p:nvSpPr>
          <p:cNvPr id="4" name="Slide Number Placeholder 3"/>
          <p:cNvSpPr>
            <a:spLocks noGrp="1"/>
          </p:cNvSpPr>
          <p:nvPr>
            <p:ph type="sldNum" sz="quarter" idx="10"/>
          </p:nvPr>
        </p:nvSpPr>
        <p:spPr/>
        <p:txBody>
          <a:bodyPr/>
          <a:lstStyle/>
          <a:p>
            <a:fld id="{3C5AF1C8-F4E6-4FCB-8550-7107E4966263}"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29706310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19232">
              <a:defRPr/>
            </a:pPr>
            <a:r>
              <a:rPr lang="en-US" sz="800" dirty="0"/>
              <a:t>Slide 17 – Value of Production, Crops and Livestock, 1997-2017 ($ billions)</a:t>
            </a:r>
          </a:p>
          <a:p>
            <a:endParaRPr lang="en-US" sz="800" dirty="0"/>
          </a:p>
          <a:p>
            <a:r>
              <a:rPr lang="en-US" sz="800" dirty="0"/>
              <a:t>In this stacked bar graph we can see the Total Value of Production increasing across time through 2012. We should note that all of the values shown are in nominal dollars – that is not adjusted for inflation. </a:t>
            </a:r>
          </a:p>
          <a:p>
            <a:endParaRPr lang="en-US" sz="800" dirty="0"/>
          </a:p>
          <a:p>
            <a:r>
              <a:rPr lang="en-US" sz="800" dirty="0"/>
              <a:t>Although the 2012 yields for many major field crops were drought reduced.  Crop prices dropped substantially between 2012 and 2017 while livestock prices decreased slightly from 2017.</a:t>
            </a:r>
          </a:p>
          <a:p>
            <a:endParaRPr lang="en-US" sz="800" dirty="0"/>
          </a:p>
          <a:p>
            <a:r>
              <a:rPr lang="en-US" sz="800" dirty="0"/>
              <a:t>Compared to 2012, total value of production has decreased slightly overall. Livestock value of sales is up over 2012, while crop sales are down. The balance between crop and livestock sales in the current census reverted to the more typical pattern seen prior to 2012.</a:t>
            </a:r>
          </a:p>
          <a:p>
            <a:endParaRPr lang="en-US" dirty="0" smtClean="0"/>
          </a:p>
          <a:p>
            <a:r>
              <a:rPr lang="en-US" dirty="0" smtClean="0"/>
              <a:t>-----------------------------------------------------------------------</a:t>
            </a:r>
          </a:p>
          <a:p>
            <a:endParaRPr lang="en-US" dirty="0" smtClean="0"/>
          </a:p>
          <a:p>
            <a:r>
              <a:rPr lang="en-US" dirty="0" smtClean="0"/>
              <a:t>Compared to 2012, total value of production</a:t>
            </a:r>
            <a:r>
              <a:rPr lang="en-US" baseline="0" dirty="0" smtClean="0"/>
              <a:t> has decreased slightly overall. Livestock value of sales is up over 2012, while crop sales are down. The 2012 represented one of the years with some of the highest prices for crops. For almost census years since 1982 (except 2012) the value of livestock sales  has exceeded crop sales. The current census is reverting to the usual pattern. </a:t>
            </a:r>
          </a:p>
          <a:p>
            <a:endParaRPr lang="en-US" dirty="0" smtClean="0"/>
          </a:p>
          <a:p>
            <a:r>
              <a:rPr lang="en-US" dirty="0" smtClean="0"/>
              <a:t>Crop sales</a:t>
            </a:r>
            <a:r>
              <a:rPr lang="en-US" baseline="0" dirty="0" smtClean="0"/>
              <a:t> in 2017: $194b, down 9% from 2012’s high of $212b</a:t>
            </a:r>
          </a:p>
          <a:p>
            <a:r>
              <a:rPr lang="en-US" baseline="0" dirty="0" smtClean="0"/>
              <a:t>Livestock sales in 2017: $195b, up 7% from 2012’s $182b</a:t>
            </a:r>
            <a:endParaRPr lang="en-US" dirty="0" smtClean="0"/>
          </a:p>
          <a:p>
            <a:endParaRPr lang="en-US" dirty="0" smtClean="0"/>
          </a:p>
          <a:p>
            <a:endParaRPr lang="en-US" dirty="0" smtClean="0"/>
          </a:p>
          <a:p>
            <a:r>
              <a:rPr lang="en-US" dirty="0" smtClean="0"/>
              <a:t>http://quickstats-review/results/7543F373-0ACF-38EC-BBD6-DEBE325013E9#9482BE68-849C-3C4F-8C55-47D528C6CDA1</a:t>
            </a:r>
          </a:p>
          <a:p>
            <a:endParaRPr lang="en-US" dirty="0" smtClean="0"/>
          </a:p>
          <a:p>
            <a:pPr lvl="2"/>
            <a:r>
              <a:rPr lang="en-US" dirty="0" smtClean="0"/>
              <a:t>Trends </a:t>
            </a:r>
            <a:r>
              <a:rPr lang="en-US" dirty="0"/>
              <a:t>over time in value of production</a:t>
            </a:r>
          </a:p>
          <a:p>
            <a:pPr lvl="3"/>
            <a:r>
              <a:rPr lang="en-US" dirty="0"/>
              <a:t>Total value down from 2012</a:t>
            </a:r>
          </a:p>
          <a:p>
            <a:pPr lvl="2"/>
            <a:r>
              <a:rPr lang="en-US" dirty="0"/>
              <a:t>Share of crop and livestock sales</a:t>
            </a:r>
          </a:p>
          <a:p>
            <a:pPr lvl="2"/>
            <a:r>
              <a:rPr lang="en-US" dirty="0"/>
              <a:t>Census values are always shown as current</a:t>
            </a:r>
          </a:p>
          <a:p>
            <a:endParaRPr lang="en-US" dirty="0"/>
          </a:p>
        </p:txBody>
      </p:sp>
      <p:sp>
        <p:nvSpPr>
          <p:cNvPr id="4" name="Slide Number Placeholder 3"/>
          <p:cNvSpPr>
            <a:spLocks noGrp="1"/>
          </p:cNvSpPr>
          <p:nvPr>
            <p:ph type="sldNum" sz="quarter" idx="10"/>
          </p:nvPr>
        </p:nvSpPr>
        <p:spPr/>
        <p:txBody>
          <a:bodyPr/>
          <a:lstStyle/>
          <a:p>
            <a:fld id="{3C5AF1C8-F4E6-4FCB-8550-7107E4966263}"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7079393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19232">
              <a:defRPr/>
            </a:pPr>
            <a:r>
              <a:rPr lang="en-US" sz="800" dirty="0"/>
              <a:t>Slide 23 - Internet Access</a:t>
            </a:r>
          </a:p>
          <a:p>
            <a:endParaRPr lang="en-US" dirty="0" smtClean="0"/>
          </a:p>
          <a:p>
            <a:r>
              <a:rPr lang="en-US" sz="800" dirty="0"/>
              <a:t>USDA is investing heavily in broadband and high speed access is a top priority for USDA and rural America.  The Census captures internet access on the farm by type.  Overall, internet access increased from 70% in 2012 to 75% in 2017. In the map one can see the areas that tend to lead and lag.  Generally, internet access rates are higher in the West and Northern states. Note the low access rates on and near the Navaho nation. </a:t>
            </a:r>
          </a:p>
          <a:p>
            <a:endParaRPr lang="en-US" sz="800" dirty="0"/>
          </a:p>
          <a:p>
            <a:r>
              <a:rPr lang="en-US" sz="800" dirty="0"/>
              <a:t>The right panel details the percent of those with access by type of internet connection. Farms’ access through higher speed options such as cable modems, mobile and fiber optic increased from 2012 to 2017.  Almost all of the categories showed significant shifts since 2012.</a:t>
            </a:r>
          </a:p>
          <a:p>
            <a:endParaRPr lang="en-US" sz="800" b="1" dirty="0"/>
          </a:p>
          <a:p>
            <a:r>
              <a:rPr lang="en-US" dirty="0" smtClean="0"/>
              <a:t>----------------------------------------------------------------------------</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smtClean="0"/>
          </a:p>
          <a:p>
            <a:r>
              <a:rPr lang="en-US" smtClean="0"/>
              <a:t>Internet</a:t>
            </a:r>
            <a:r>
              <a:rPr lang="en-US" baseline="0" smtClean="0"/>
              <a:t> </a:t>
            </a:r>
            <a:r>
              <a:rPr lang="en-US" baseline="0" dirty="0" smtClean="0"/>
              <a:t>access increased from 70% in 2012 to 75% in 2017. Internet access rates are higher in the West and Northern states. Farms’ access through higher speed options such as cable modems, mobile and fiber optic increased from 2012 to 2017. Percent by type of access is calculated as a percent of farms with internet access. </a:t>
            </a:r>
            <a:endParaRPr lang="en-US" dirty="0"/>
          </a:p>
        </p:txBody>
      </p:sp>
      <p:sp>
        <p:nvSpPr>
          <p:cNvPr id="4" name="Slide Number Placeholder 3"/>
          <p:cNvSpPr>
            <a:spLocks noGrp="1"/>
          </p:cNvSpPr>
          <p:nvPr>
            <p:ph type="sldNum" sz="quarter" idx="10"/>
          </p:nvPr>
        </p:nvSpPr>
        <p:spPr/>
        <p:txBody>
          <a:bodyPr/>
          <a:lstStyle/>
          <a:p>
            <a:fld id="{3C5AF1C8-F4E6-4FCB-8550-7107E4966263}"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9963063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19232">
              <a:defRPr/>
            </a:pPr>
            <a:r>
              <a:rPr lang="en-US" sz="800" dirty="0"/>
              <a:t>Slide 25 – Average age of Producers</a:t>
            </a:r>
          </a:p>
          <a:p>
            <a:endParaRPr lang="en-US" dirty="0" smtClean="0"/>
          </a:p>
          <a:p>
            <a:r>
              <a:rPr lang="en-US" sz="800" dirty="0"/>
              <a:t>The average age of farmers is an item that generates a lot of interest.  In the past we have described farm decision-makers as operators. Based on testing and advice from the panel we learned the term “producer” better reflects persons involved in farm decision making. We use the term producer throughout the 2017 publication.    </a:t>
            </a:r>
          </a:p>
          <a:p>
            <a:r>
              <a:rPr lang="en-US" sz="800" dirty="0"/>
              <a:t> </a:t>
            </a:r>
          </a:p>
          <a:p>
            <a:r>
              <a:rPr lang="en-US" sz="800" dirty="0"/>
              <a:t>Also, note that beginning in 2017 we allowed more than one person to designate themselves as a principal producer for a farm.  To be able to compare back to prior census collections we selected the principal producer making the most decisions for the farm to be represented in this table as primary.</a:t>
            </a:r>
          </a:p>
          <a:p>
            <a:r>
              <a:rPr lang="en-US" sz="800" dirty="0"/>
              <a:t> </a:t>
            </a:r>
          </a:p>
          <a:p>
            <a:r>
              <a:rPr lang="en-US" sz="800" dirty="0"/>
              <a:t>In the map panel of this slide we can see the average age of all producers at the county level. Average age varies across the US.  Producers in the Southeast and Southwest tend to be older than the overall average.  </a:t>
            </a:r>
          </a:p>
          <a:p>
            <a:r>
              <a:rPr lang="en-US" sz="800" dirty="0"/>
              <a:t> </a:t>
            </a:r>
          </a:p>
          <a:p>
            <a:r>
              <a:rPr lang="en-US" sz="800" dirty="0"/>
              <a:t>Looking at the table on the right, the census shows an aging producer population, with the average age increasing by about one year per census cycle. The average age of primary producers increased from 58.3 in 2012 to 59.4 in 2017 continuing that trend. </a:t>
            </a:r>
          </a:p>
          <a:p>
            <a:endParaRPr lang="en-US" dirty="0" smtClean="0"/>
          </a:p>
          <a:p>
            <a:r>
              <a:rPr lang="en-US" dirty="0" smtClean="0"/>
              <a:t>-----------------------------------------------------------------</a:t>
            </a:r>
          </a:p>
          <a:p>
            <a:endParaRPr lang="en-US" dirty="0" smtClean="0"/>
          </a:p>
          <a:p>
            <a:r>
              <a:rPr lang="en-US" dirty="0" smtClean="0"/>
              <a:t>The average age of farm producers is a long running data item in the Census</a:t>
            </a:r>
            <a:r>
              <a:rPr lang="en-US" baseline="0" dirty="0" smtClean="0"/>
              <a:t> of Agriculture, as well as one that received a lot of attention each census cycle. Typically, the census shows an aging farmer population, with an increase of an additional one year to the average each cycle. The 2017 shows a continuing of that trend. For 2017, comparisons can be made over time for all producers, as well as the primary producer. The average age of all producers increased by 1.2 years from 2012 to 2017 to 57.5, and the average for the primary producer increased by 1.1 years, to 59.4. As we talked about previously, the primary producer is the bridging variable between the 2012 and 2017 Census. There is one primary producer defined per farm, and is the variable most equivalent to the principal operator in 2012. </a:t>
            </a:r>
          </a:p>
          <a:p>
            <a:endParaRPr lang="en-US" baseline="0" dirty="0" smtClean="0"/>
          </a:p>
          <a:p>
            <a:r>
              <a:rPr lang="en-US" baseline="0" dirty="0" smtClean="0"/>
              <a:t>Average age varies across the U.S. Producers in the Southeast and Southwest tend to be older than average. </a:t>
            </a:r>
            <a:endParaRPr lang="en-US" dirty="0"/>
          </a:p>
        </p:txBody>
      </p:sp>
      <p:sp>
        <p:nvSpPr>
          <p:cNvPr id="4" name="Slide Number Placeholder 3"/>
          <p:cNvSpPr>
            <a:spLocks noGrp="1"/>
          </p:cNvSpPr>
          <p:nvPr>
            <p:ph type="sldNum" sz="quarter" idx="10"/>
          </p:nvPr>
        </p:nvSpPr>
        <p:spPr/>
        <p:txBody>
          <a:bodyPr/>
          <a:lstStyle/>
          <a:p>
            <a:fld id="{3C5AF1C8-F4E6-4FCB-8550-7107E4966263}"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887328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19232">
              <a:defRPr/>
            </a:pPr>
            <a:r>
              <a:rPr lang="en-US" sz="800" dirty="0"/>
              <a:t>Slide 30 -- Producers by Sex, 2017</a:t>
            </a:r>
          </a:p>
          <a:p>
            <a:pPr defTabSz="619232">
              <a:defRPr/>
            </a:pPr>
            <a:endParaRPr lang="en-US" sz="800" dirty="0"/>
          </a:p>
          <a:p>
            <a:pPr defTabSz="619232">
              <a:defRPr/>
            </a:pPr>
            <a:r>
              <a:rPr lang="en-US" sz="800" dirty="0"/>
              <a:t>36% of all producers are female and </a:t>
            </a:r>
            <a:r>
              <a:rPr lang="en-US" sz="800" dirty="0">
                <a:solidFill>
                  <a:srgbClr val="FF0000"/>
                </a:solidFill>
              </a:rPr>
              <a:t>56</a:t>
            </a:r>
            <a:r>
              <a:rPr lang="en-US" sz="800" dirty="0"/>
              <a:t>% of all farms have at least one female decision maker. On average, farms with a female producer are smaller in terms of both acres and dollars.  Similar to 2012, the map shows distinct regional differences in the tendency for farms to have a female producer.   </a:t>
            </a:r>
          </a:p>
          <a:p>
            <a:endParaRPr lang="en-US" dirty="0" smtClean="0"/>
          </a:p>
          <a:p>
            <a:endParaRPr lang="en-US" dirty="0" smtClean="0"/>
          </a:p>
          <a:p>
            <a:endParaRPr lang="en-US" dirty="0" smtClean="0"/>
          </a:p>
          <a:p>
            <a:endParaRPr lang="en-US" dirty="0" smtClean="0"/>
          </a:p>
          <a:p>
            <a:r>
              <a:rPr lang="en-US" dirty="0" smtClean="0"/>
              <a:t>----------------------------------------------------------------------------------------------------</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The share</a:t>
            </a:r>
            <a:r>
              <a:rPr lang="en-US" baseline="0" dirty="0" smtClean="0"/>
              <a:t> of farms with a female producer is 36%, and the female producers comprise 36% of all producers. On average, farms with a female producer are smaller in terms of both acres and dollars. </a:t>
            </a:r>
            <a:endParaRPr lang="en-US" dirty="0"/>
          </a:p>
        </p:txBody>
      </p:sp>
      <p:sp>
        <p:nvSpPr>
          <p:cNvPr id="4" name="Slide Number Placeholder 3"/>
          <p:cNvSpPr>
            <a:spLocks noGrp="1"/>
          </p:cNvSpPr>
          <p:nvPr>
            <p:ph type="sldNum" sz="quarter" idx="10"/>
          </p:nvPr>
        </p:nvSpPr>
        <p:spPr/>
        <p:txBody>
          <a:bodyPr/>
          <a:lstStyle/>
          <a:p>
            <a:fld id="{3C5AF1C8-F4E6-4FCB-8550-7107E4966263}"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13459016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19232">
              <a:defRPr/>
            </a:pPr>
            <a:r>
              <a:rPr lang="en-US" sz="800" dirty="0"/>
              <a:t>Slide 32 -- Decision Making, by Sex and Age, 2017</a:t>
            </a:r>
          </a:p>
          <a:p>
            <a:endParaRPr lang="en-US" dirty="0" smtClean="0"/>
          </a:p>
          <a:p>
            <a:r>
              <a:rPr lang="en-US" sz="800" dirty="0"/>
              <a:t>As part of the recommendations from the expert panel, the 2017 Census of Agriculture also included a series of new questions asking about specific types of decisions farm producers made for the operation. </a:t>
            </a:r>
          </a:p>
          <a:p>
            <a:endParaRPr lang="en-US" sz="800" dirty="0"/>
          </a:p>
          <a:p>
            <a:r>
              <a:rPr lang="en-US" sz="800" dirty="0"/>
              <a:t>The chart on the left details decision-making by males and females while the chart on the right breaks down the data by age category.  Female producers are most heavily engaged in the day-to-day decisions and record keeping and financial management aspects of the farm.  </a:t>
            </a:r>
          </a:p>
          <a:p>
            <a:endParaRPr lang="en-US" sz="800" dirty="0"/>
          </a:p>
          <a:p>
            <a:r>
              <a:rPr lang="en-US" sz="800" dirty="0"/>
              <a:t>Young producers are more likely than other age groups to make decisions regarding livestock and on average participated in fewer decisions than older producers though the difference was generally slight. </a:t>
            </a:r>
          </a:p>
          <a:p>
            <a:endParaRPr lang="en-US" dirty="0" smtClean="0"/>
          </a:p>
          <a:p>
            <a:endParaRPr lang="en-US" dirty="0" smtClean="0"/>
          </a:p>
          <a:p>
            <a:endParaRPr lang="en-US" dirty="0" smtClean="0"/>
          </a:p>
          <a:p>
            <a:endParaRPr lang="en-US" dirty="0" smtClean="0"/>
          </a:p>
          <a:p>
            <a:r>
              <a:rPr lang="en-US" dirty="0" smtClean="0"/>
              <a:t>-----------------------------------------------------------------------------------------</a:t>
            </a:r>
          </a:p>
          <a:p>
            <a:r>
              <a:rPr lang="en-US" dirty="0" smtClean="0"/>
              <a:t>The 2017 Census</a:t>
            </a:r>
            <a:r>
              <a:rPr lang="en-US" baseline="0" dirty="0" smtClean="0"/>
              <a:t> of Agriculture also included a series of new questions asking about specific types of decisions farm producers made for the operation. The charts above show the percent of producers by sex and age who made various types of decisions for the operation. </a:t>
            </a:r>
          </a:p>
          <a:p>
            <a:endParaRPr lang="en-US" baseline="0" dirty="0" smtClean="0"/>
          </a:p>
          <a:p>
            <a:r>
              <a:rPr lang="en-US" baseline="0" dirty="0" smtClean="0"/>
              <a:t>On average, female producers were involved in fewer decisions for the farm and ranch than male producers. Female producers participated at about the same rate in record keeping and financial management decisions for the farm as male producers. </a:t>
            </a:r>
          </a:p>
          <a:p>
            <a:endParaRPr lang="en-US" baseline="0" dirty="0" smtClean="0"/>
          </a:p>
          <a:p>
            <a:r>
              <a:rPr lang="en-US" baseline="0" dirty="0" smtClean="0"/>
              <a:t>In terms of age, younger producers on average participated in fewer decisions than older producers, though the difference in most cases was very small. </a:t>
            </a:r>
            <a:endParaRPr lang="en-US" dirty="0"/>
          </a:p>
        </p:txBody>
      </p:sp>
      <p:sp>
        <p:nvSpPr>
          <p:cNvPr id="4" name="Slide Number Placeholder 3"/>
          <p:cNvSpPr>
            <a:spLocks noGrp="1"/>
          </p:cNvSpPr>
          <p:nvPr>
            <p:ph type="sldNum" sz="quarter" idx="10"/>
          </p:nvPr>
        </p:nvSpPr>
        <p:spPr/>
        <p:txBody>
          <a:bodyPr/>
          <a:lstStyle/>
          <a:p>
            <a:fld id="{3C5AF1C8-F4E6-4FCB-8550-7107E4966263}"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9968872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19232">
              <a:defRPr/>
            </a:pPr>
            <a:r>
              <a:rPr lang="en-US" sz="800" dirty="0"/>
              <a:t>Slide 28 – Producers with Military Service, 2017</a:t>
            </a:r>
          </a:p>
          <a:p>
            <a:endParaRPr lang="en-US" sz="800" dirty="0"/>
          </a:p>
          <a:p>
            <a:r>
              <a:rPr lang="en-US" sz="800" dirty="0"/>
              <a:t>The 2017 Census of Agriculture included a new question to identify producers who have served or are serving in the U.S. Armed Forces. </a:t>
            </a:r>
          </a:p>
          <a:p>
            <a:endParaRPr lang="en-US" sz="800" dirty="0"/>
          </a:p>
          <a:p>
            <a:r>
              <a:rPr lang="en-US" sz="800" dirty="0"/>
              <a:t>Overall, 11% of producers have military service. 17% of all farms have a producer who has served in the armed forces. The average age of a producer with military service is almost 68 years old. This average is much higher than the average age of all producers. </a:t>
            </a:r>
          </a:p>
          <a:p>
            <a:endParaRPr lang="en-US" sz="800" dirty="0"/>
          </a:p>
          <a:p>
            <a:r>
              <a:rPr lang="en-US" sz="800" dirty="0"/>
              <a:t>Farms with a producer with military service participating in decisions for the farm are smaller than average in terms of both acres and sales. </a:t>
            </a:r>
          </a:p>
          <a:p>
            <a:endParaRPr lang="en-US" sz="800" dirty="0"/>
          </a:p>
          <a:p>
            <a:r>
              <a:rPr lang="en-US" sz="800" dirty="0"/>
              <a:t>The share of farms with producers who have served in the military is highest in the Southeast. </a:t>
            </a:r>
          </a:p>
          <a:p>
            <a:endParaRPr lang="en-US" baseline="0" dirty="0" smtClean="0"/>
          </a:p>
          <a:p>
            <a:endParaRPr lang="en-US" baseline="0" dirty="0" smtClean="0"/>
          </a:p>
          <a:p>
            <a:r>
              <a:rPr lang="en-US" baseline="0" dirty="0" smtClean="0"/>
              <a:t>-----------------------------------------------------------------------</a:t>
            </a:r>
          </a:p>
          <a:p>
            <a:endParaRPr lang="en-US" baseline="0" dirty="0" smtClean="0"/>
          </a:p>
          <a:p>
            <a:endParaRPr lang="en-US" baseline="0" dirty="0" smtClean="0"/>
          </a:p>
          <a:p>
            <a:r>
              <a:rPr lang="en-US" baseline="0" dirty="0" smtClean="0"/>
              <a:t>The 2017 Census of Agriculture included a new question to identify producers who have served or are serving in the U.S. Armed Forces. </a:t>
            </a:r>
          </a:p>
          <a:p>
            <a:endParaRPr lang="en-US" baseline="0" dirty="0" smtClean="0"/>
          </a:p>
          <a:p>
            <a:pPr defTabSz="619232">
              <a:defRPr/>
            </a:pPr>
            <a:r>
              <a:rPr lang="en-US" baseline="0" dirty="0" smtClean="0"/>
              <a:t>Overall, 11% of producers have military service. 17% of all farms have a producer who has served in the armed forces. The average age of a producer with military service is 67.9. This average is much higher than the average age of all producers. </a:t>
            </a:r>
          </a:p>
          <a:p>
            <a:pPr defTabSz="619232">
              <a:defRPr/>
            </a:pPr>
            <a:endParaRPr lang="en-US" baseline="0" dirty="0" smtClean="0"/>
          </a:p>
          <a:p>
            <a:pPr defTabSz="619232">
              <a:defRPr/>
            </a:pPr>
            <a:r>
              <a:rPr lang="en-US" baseline="0" dirty="0" smtClean="0"/>
              <a:t>Farms with a producer with military service participating in decisions for the farm are smaller than average in terms of both acres and sales. </a:t>
            </a:r>
            <a:endParaRPr lang="en-US" dirty="0" smtClean="0"/>
          </a:p>
          <a:p>
            <a:endParaRPr lang="en-US" baseline="0" dirty="0" smtClean="0"/>
          </a:p>
          <a:p>
            <a:r>
              <a:rPr lang="en-US" baseline="0" dirty="0" smtClean="0"/>
              <a:t>The share of farms with producers who have served in the military is highest in the Southeast. </a:t>
            </a:r>
            <a:endParaRPr lang="en-US" dirty="0"/>
          </a:p>
        </p:txBody>
      </p:sp>
      <p:sp>
        <p:nvSpPr>
          <p:cNvPr id="4" name="Slide Number Placeholder 3"/>
          <p:cNvSpPr>
            <a:spLocks noGrp="1"/>
          </p:cNvSpPr>
          <p:nvPr>
            <p:ph type="sldNum" sz="quarter" idx="10"/>
          </p:nvPr>
        </p:nvSpPr>
        <p:spPr/>
        <p:txBody>
          <a:bodyPr/>
          <a:lstStyle/>
          <a:p>
            <a:fld id="{3C5AF1C8-F4E6-4FCB-8550-7107E4966263}"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9267017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6C0CE2-EE6F-4360-A0F4-955D3744A4D2}" type="slidenum">
              <a:rPr lang="en-US" smtClean="0"/>
              <a:t>28</a:t>
            </a:fld>
            <a:endParaRPr lang="en-US" dirty="0"/>
          </a:p>
        </p:txBody>
      </p:sp>
    </p:spTree>
    <p:extLst>
      <p:ext uri="{BB962C8B-B14F-4D97-AF65-F5344CB8AC3E}">
        <p14:creationId xmlns:p14="http://schemas.microsoft.com/office/powerpoint/2010/main" val="33575097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Ask </a:t>
            </a:r>
            <a:endParaRPr lang="en-US" dirty="0"/>
          </a:p>
        </p:txBody>
      </p:sp>
      <p:sp>
        <p:nvSpPr>
          <p:cNvPr id="4" name="Slide Number Placeholder 3"/>
          <p:cNvSpPr>
            <a:spLocks noGrp="1"/>
          </p:cNvSpPr>
          <p:nvPr>
            <p:ph type="sldNum" sz="quarter" idx="10"/>
          </p:nvPr>
        </p:nvSpPr>
        <p:spPr/>
        <p:txBody>
          <a:bodyPr/>
          <a:lstStyle/>
          <a:p>
            <a:fld id="{956C0CE2-EE6F-4360-A0F4-955D3744A4D2}" type="slidenum">
              <a:rPr lang="en-US" smtClean="0"/>
              <a:t>29</a:t>
            </a:fld>
            <a:endParaRPr lang="en-US" dirty="0"/>
          </a:p>
        </p:txBody>
      </p:sp>
    </p:spTree>
    <p:extLst>
      <p:ext uri="{BB962C8B-B14F-4D97-AF65-F5344CB8AC3E}">
        <p14:creationId xmlns:p14="http://schemas.microsoft.com/office/powerpoint/2010/main" val="2484487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000" b="1" dirty="0">
                <a:solidFill>
                  <a:srgbClr val="46382E"/>
                </a:solidFill>
                <a:latin typeface="Arial" panose="020B0604020202020204" pitchFamily="34" charset="0"/>
                <a:cs typeface="Arial" panose="020B0604020202020204" pitchFamily="34" charset="0"/>
              </a:rPr>
              <a:t>TALKING POINTS:</a:t>
            </a:r>
          </a:p>
          <a:p>
            <a:r>
              <a:rPr lang="en-US" sz="3000" dirty="0">
                <a:solidFill>
                  <a:srgbClr val="46382E"/>
                </a:solidFill>
                <a:latin typeface="Arial" panose="020B0604020202020204" pitchFamily="34" charset="0"/>
                <a:cs typeface="Arial" panose="020B0604020202020204" pitchFamily="34" charset="0"/>
              </a:rPr>
              <a:t>Some history on NASS:</a:t>
            </a:r>
          </a:p>
          <a:p>
            <a:endParaRPr lang="en-US" sz="3000" dirty="0">
              <a:solidFill>
                <a:srgbClr val="46382E"/>
              </a:solidFill>
              <a:latin typeface="Arial" panose="020B0604020202020204" pitchFamily="34" charset="0"/>
              <a:cs typeface="Arial" panose="020B0604020202020204" pitchFamily="34" charset="0"/>
            </a:endParaRPr>
          </a:p>
          <a:p>
            <a:pPr marL="515946" indent="-515946">
              <a:buFont typeface="Arial" panose="020B0604020202020204" pitchFamily="34" charset="0"/>
              <a:buChar char="•"/>
            </a:pPr>
            <a:r>
              <a:rPr lang="en-US" sz="3000" dirty="0">
                <a:solidFill>
                  <a:srgbClr val="46382E"/>
                </a:solidFill>
                <a:latin typeface="Arial" panose="020B0604020202020204" pitchFamily="34" charset="0"/>
                <a:cs typeface="Arial" panose="020B0604020202020204" pitchFamily="34" charset="0"/>
              </a:rPr>
              <a:t>In August, 1791, George Washington was our first agricultural statistician.</a:t>
            </a:r>
          </a:p>
          <a:p>
            <a:pPr marL="515946" indent="-515946">
              <a:buFont typeface="Arial" panose="020B0604020202020204" pitchFamily="34" charset="0"/>
              <a:buChar char="•"/>
            </a:pPr>
            <a:r>
              <a:rPr lang="en-US" sz="3000" dirty="0">
                <a:solidFill>
                  <a:srgbClr val="46382E"/>
                </a:solidFill>
                <a:latin typeface="Arial" panose="020B0604020202020204" pitchFamily="34" charset="0"/>
                <a:cs typeface="Arial" panose="020B0604020202020204" pitchFamily="34" charset="0"/>
              </a:rPr>
              <a:t>He distributed 8 survey questions to 5 states, focusing on land values, prices, and yields.</a:t>
            </a:r>
          </a:p>
          <a:p>
            <a:pPr marL="515946" indent="-515946">
              <a:buFont typeface="Arial" panose="020B0604020202020204" pitchFamily="34" charset="0"/>
              <a:buChar char="•"/>
            </a:pPr>
            <a:r>
              <a:rPr lang="en-US" sz="3000" dirty="0">
                <a:solidFill>
                  <a:srgbClr val="46382E"/>
                </a:solidFill>
                <a:latin typeface="Arial" panose="020B0604020202020204" pitchFamily="34" charset="0"/>
                <a:cs typeface="Arial" panose="020B0604020202020204" pitchFamily="34" charset="0"/>
              </a:rPr>
              <a:t>Abe Lincoln, in 1862, established the U.S. Department of Agriculture.</a:t>
            </a:r>
          </a:p>
          <a:p>
            <a:pPr marL="515946" indent="-515946">
              <a:buFont typeface="Arial" panose="020B0604020202020204" pitchFamily="34" charset="0"/>
              <a:buChar char="•"/>
            </a:pPr>
            <a:r>
              <a:rPr lang="en-US" sz="3000" dirty="0">
                <a:solidFill>
                  <a:srgbClr val="46382E"/>
                </a:solidFill>
                <a:latin typeface="Arial" panose="020B0604020202020204" pitchFamily="34" charset="0"/>
                <a:cs typeface="Arial" panose="020B0604020202020204" pitchFamily="34" charset="0"/>
              </a:rPr>
              <a:t>USDA was to gather information on U.S. agriculture, and the first crop report occurred in July of 1863.</a:t>
            </a:r>
          </a:p>
          <a:p>
            <a:endParaRPr lang="en-US" sz="3000" b="1" dirty="0">
              <a:solidFill>
                <a:srgbClr val="46382E"/>
              </a:solidFill>
              <a:latin typeface="Arial" panose="020B0604020202020204" pitchFamily="34" charset="0"/>
              <a:cs typeface="Arial" panose="020B0604020202020204" pitchFamily="34" charset="0"/>
            </a:endParaRPr>
          </a:p>
          <a:p>
            <a:endParaRPr lang="en-US" sz="3000" b="1" dirty="0">
              <a:solidFill>
                <a:srgbClr val="46382E"/>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56C0CE2-EE6F-4360-A0F4-955D3744A4D2}" type="slidenum">
              <a:rPr lang="en-US" smtClean="0"/>
              <a:t>3</a:t>
            </a:fld>
            <a:endParaRPr lang="en-US" dirty="0"/>
          </a:p>
        </p:txBody>
      </p:sp>
    </p:spTree>
    <p:extLst>
      <p:ext uri="{BB962C8B-B14F-4D97-AF65-F5344CB8AC3E}">
        <p14:creationId xmlns:p14="http://schemas.microsoft.com/office/powerpoint/2010/main" val="24262281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6C0CE2-EE6F-4360-A0F4-955D3744A4D2}" type="slidenum">
              <a:rPr lang="en-US" smtClean="0"/>
              <a:t>30</a:t>
            </a:fld>
            <a:endParaRPr lang="en-US" dirty="0"/>
          </a:p>
        </p:txBody>
      </p:sp>
    </p:spTree>
    <p:extLst>
      <p:ext uri="{BB962C8B-B14F-4D97-AF65-F5344CB8AC3E}">
        <p14:creationId xmlns:p14="http://schemas.microsoft.com/office/powerpoint/2010/main" val="21160280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solidFill>
                  <a:srgbClr val="46382E"/>
                </a:solidFill>
                <a:latin typeface="Arial" panose="020B0604020202020204" pitchFamily="34" charset="0"/>
                <a:cs typeface="Arial" panose="020B0604020202020204" pitchFamily="34" charset="0"/>
              </a:rPr>
              <a:t>One example of our process/ongoing cycle:</a:t>
            </a:r>
          </a:p>
          <a:p>
            <a:pPr lvl="0"/>
            <a:r>
              <a:rPr lang="en-US" dirty="0">
                <a:solidFill>
                  <a:srgbClr val="46382E"/>
                </a:solidFill>
                <a:latin typeface="Arial" panose="020B0604020202020204" pitchFamily="34" charset="0"/>
                <a:cs typeface="Arial" panose="020B0604020202020204" pitchFamily="34" charset="0"/>
              </a:rPr>
              <a:t>In 2019, we will begin our evaluation &amp; analysis of our Census effort, and solicit input from the public for content for the next Census of Agriculture. </a:t>
            </a:r>
          </a:p>
          <a:p>
            <a:pPr lvl="0"/>
            <a:r>
              <a:rPr lang="en-US" dirty="0">
                <a:solidFill>
                  <a:srgbClr val="46382E"/>
                </a:solidFill>
                <a:latin typeface="Arial" panose="020B0604020202020204" pitchFamily="34" charset="0"/>
                <a:cs typeface="Arial" panose="020B0604020202020204" pitchFamily="34" charset="0"/>
              </a:rPr>
              <a:t>I n 2020, we’ll conduct our first Ag Screener Survey and cognitive interviews, followed the next year by the second Ag Screener Survey and content test, etc.</a:t>
            </a:r>
          </a:p>
          <a:p>
            <a:pPr lvl="0"/>
            <a:r>
              <a:rPr lang="en-US" dirty="0">
                <a:solidFill>
                  <a:srgbClr val="46382E"/>
                </a:solidFill>
                <a:latin typeface="Arial" panose="020B0604020202020204" pitchFamily="34" charset="0"/>
                <a:cs typeface="Arial" panose="020B0604020202020204" pitchFamily="34" charset="0"/>
              </a:rPr>
              <a:t>Then in 2022, we conduct the Census of Agriculture again   </a:t>
            </a:r>
          </a:p>
          <a:p>
            <a:pPr lvl="0"/>
            <a:endParaRPr lang="en-US" dirty="0">
              <a:solidFill>
                <a:srgbClr val="46382E"/>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56C0CE2-EE6F-4360-A0F4-955D3744A4D2}" type="slidenum">
              <a:rPr lang="en-US" smtClean="0"/>
              <a:t>31</a:t>
            </a:fld>
            <a:endParaRPr lang="en-US" dirty="0"/>
          </a:p>
        </p:txBody>
      </p:sp>
    </p:spTree>
    <p:extLst>
      <p:ext uri="{BB962C8B-B14F-4D97-AF65-F5344CB8AC3E}">
        <p14:creationId xmlns:p14="http://schemas.microsoft.com/office/powerpoint/2010/main" val="9598422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6C0CE2-EE6F-4360-A0F4-955D3744A4D2}" type="slidenum">
              <a:rPr lang="en-US" smtClean="0"/>
              <a:t>32</a:t>
            </a:fld>
            <a:endParaRPr lang="en-US" dirty="0"/>
          </a:p>
        </p:txBody>
      </p:sp>
    </p:spTree>
    <p:extLst>
      <p:ext uri="{BB962C8B-B14F-4D97-AF65-F5344CB8AC3E}">
        <p14:creationId xmlns:p14="http://schemas.microsoft.com/office/powerpoint/2010/main" val="24207616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6C0CE2-EE6F-4360-A0F4-955D3744A4D2}" type="slidenum">
              <a:rPr lang="en-US" smtClean="0"/>
              <a:t>33</a:t>
            </a:fld>
            <a:endParaRPr lang="en-US" dirty="0"/>
          </a:p>
        </p:txBody>
      </p:sp>
    </p:spTree>
    <p:extLst>
      <p:ext uri="{BB962C8B-B14F-4D97-AF65-F5344CB8AC3E}">
        <p14:creationId xmlns:p14="http://schemas.microsoft.com/office/powerpoint/2010/main" val="1668241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6C0CE2-EE6F-4360-A0F4-955D3744A4D2}" type="slidenum">
              <a:rPr lang="en-US" smtClean="0"/>
              <a:t>34</a:t>
            </a:fld>
            <a:endParaRPr lang="en-US" dirty="0"/>
          </a:p>
        </p:txBody>
      </p:sp>
    </p:spTree>
    <p:extLst>
      <p:ext uri="{BB962C8B-B14F-4D97-AF65-F5344CB8AC3E}">
        <p14:creationId xmlns:p14="http://schemas.microsoft.com/office/powerpoint/2010/main" val="11480457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6C0CE2-EE6F-4360-A0F4-955D3744A4D2}" type="slidenum">
              <a:rPr lang="en-US" smtClean="0"/>
              <a:t>35</a:t>
            </a:fld>
            <a:endParaRPr lang="en-US" dirty="0"/>
          </a:p>
        </p:txBody>
      </p:sp>
    </p:spTree>
    <p:extLst>
      <p:ext uri="{BB962C8B-B14F-4D97-AF65-F5344CB8AC3E}">
        <p14:creationId xmlns:p14="http://schemas.microsoft.com/office/powerpoint/2010/main" val="6513276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6C0CE2-EE6F-4360-A0F4-955D3744A4D2}" type="slidenum">
              <a:rPr lang="en-US" smtClean="0"/>
              <a:t>36</a:t>
            </a:fld>
            <a:endParaRPr lang="en-US" dirty="0"/>
          </a:p>
        </p:txBody>
      </p:sp>
    </p:spTree>
    <p:extLst>
      <p:ext uri="{BB962C8B-B14F-4D97-AF65-F5344CB8AC3E}">
        <p14:creationId xmlns:p14="http://schemas.microsoft.com/office/powerpoint/2010/main" val="1685088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6C0CE2-EE6F-4360-A0F4-955D3744A4D2}"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3277956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6C0CE2-EE6F-4360-A0F4-955D3744A4D2}"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15077550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591947-B947-4E3E-8197-B705853AF825}" type="slidenum">
              <a:rPr lang="en-US" smtClean="0"/>
              <a:pPr/>
              <a:t>39</a:t>
            </a:fld>
            <a:endParaRPr lang="en-US"/>
          </a:p>
        </p:txBody>
      </p:sp>
    </p:spTree>
    <p:extLst>
      <p:ext uri="{BB962C8B-B14F-4D97-AF65-F5344CB8AC3E}">
        <p14:creationId xmlns:p14="http://schemas.microsoft.com/office/powerpoint/2010/main" val="1897368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 POINTS:</a:t>
            </a:r>
          </a:p>
          <a:p>
            <a:pPr marL="257974" indent="-257974">
              <a:buFont typeface="Arial" panose="020B0604020202020204" pitchFamily="34" charset="0"/>
              <a:buChar char="•"/>
            </a:pPr>
            <a:r>
              <a:rPr lang="en-US" b="0" dirty="0"/>
              <a:t>NASS was established in 1863 and originally named the “Division of Statistics”</a:t>
            </a:r>
          </a:p>
          <a:p>
            <a:pPr marL="257974" indent="-257974">
              <a:buFont typeface="Arial" panose="020B0604020202020204" pitchFamily="34" charset="0"/>
              <a:buChar char="•"/>
            </a:pPr>
            <a:r>
              <a:rPr lang="en-US" b="0" dirty="0"/>
              <a:t>The first crop report developed in the new division was on crop conditions</a:t>
            </a:r>
          </a:p>
          <a:p>
            <a:pPr marL="257974" indent="-257974">
              <a:buFont typeface="Arial" panose="020B0604020202020204" pitchFamily="34" charset="0"/>
              <a:buChar char="•"/>
            </a:pPr>
            <a:r>
              <a:rPr lang="en-US" b="0" dirty="0"/>
              <a:t>NOW, NASS has more than 900 personnel, serves all 50 states, and Puerto Rico</a:t>
            </a:r>
          </a:p>
          <a:p>
            <a:pPr marL="257974" indent="-257974">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We have 12 regional field offices and a State Statistician in every state </a:t>
            </a:r>
          </a:p>
          <a:p>
            <a:pPr marL="257974" indent="-257974">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And a  National Operations Center that centralizes our data collection and processing</a:t>
            </a:r>
            <a:endParaRPr lang="en-US" dirty="0"/>
          </a:p>
        </p:txBody>
      </p:sp>
      <p:sp>
        <p:nvSpPr>
          <p:cNvPr id="4" name="Slide Number Placeholder 3"/>
          <p:cNvSpPr>
            <a:spLocks noGrp="1"/>
          </p:cNvSpPr>
          <p:nvPr>
            <p:ph type="sldNum" sz="quarter" idx="10"/>
          </p:nvPr>
        </p:nvSpPr>
        <p:spPr/>
        <p:txBody>
          <a:bodyPr/>
          <a:lstStyle/>
          <a:p>
            <a:fld id="{956C0CE2-EE6F-4360-A0F4-955D3744A4D2}" type="slidenum">
              <a:rPr lang="en-US" smtClean="0"/>
              <a:t>4</a:t>
            </a:fld>
            <a:endParaRPr lang="en-US" dirty="0"/>
          </a:p>
        </p:txBody>
      </p:sp>
    </p:spTree>
    <p:extLst>
      <p:ext uri="{BB962C8B-B14F-4D97-AF65-F5344CB8AC3E}">
        <p14:creationId xmlns:p14="http://schemas.microsoft.com/office/powerpoint/2010/main" val="24262281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591947-B947-4E3E-8197-B705853AF825}" type="slidenum">
              <a:rPr lang="en-US" smtClean="0"/>
              <a:pPr/>
              <a:t>40</a:t>
            </a:fld>
            <a:endParaRPr lang="en-US"/>
          </a:p>
        </p:txBody>
      </p:sp>
    </p:spTree>
    <p:extLst>
      <p:ext uri="{BB962C8B-B14F-4D97-AF65-F5344CB8AC3E}">
        <p14:creationId xmlns:p14="http://schemas.microsoft.com/office/powerpoint/2010/main" val="42512505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6C0CE2-EE6F-4360-A0F4-955D3744A4D2}" type="slidenum">
              <a:rPr lang="en-US" smtClean="0"/>
              <a:t>41</a:t>
            </a:fld>
            <a:endParaRPr lang="en-US" dirty="0"/>
          </a:p>
        </p:txBody>
      </p:sp>
    </p:spTree>
    <p:extLst>
      <p:ext uri="{BB962C8B-B14F-4D97-AF65-F5344CB8AC3E}">
        <p14:creationId xmlns:p14="http://schemas.microsoft.com/office/powerpoint/2010/main" val="7953412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FSA uses</a:t>
            </a:r>
            <a:endParaRPr lang="en-US" dirty="0"/>
          </a:p>
        </p:txBody>
      </p:sp>
      <p:sp>
        <p:nvSpPr>
          <p:cNvPr id="4" name="Slide Number Placeholder 3"/>
          <p:cNvSpPr>
            <a:spLocks noGrp="1"/>
          </p:cNvSpPr>
          <p:nvPr>
            <p:ph type="sldNum" sz="quarter" idx="10"/>
          </p:nvPr>
        </p:nvSpPr>
        <p:spPr/>
        <p:txBody>
          <a:bodyPr/>
          <a:lstStyle/>
          <a:p>
            <a:fld id="{FA84EBFE-3899-4B8A-8550-3D9B1C77E9CA}" type="slidenum">
              <a:rPr lang="en-US" smtClean="0"/>
              <a:pPr/>
              <a:t>42</a:t>
            </a:fld>
            <a:endParaRPr lang="en-US"/>
          </a:p>
        </p:txBody>
      </p:sp>
    </p:spTree>
    <p:extLst>
      <p:ext uri="{BB962C8B-B14F-4D97-AF65-F5344CB8AC3E}">
        <p14:creationId xmlns:p14="http://schemas.microsoft.com/office/powerpoint/2010/main" val="10001777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RMA uses</a:t>
            </a:r>
            <a:endParaRPr lang="en-US" dirty="0"/>
          </a:p>
        </p:txBody>
      </p:sp>
      <p:sp>
        <p:nvSpPr>
          <p:cNvPr id="4" name="Slide Number Placeholder 3"/>
          <p:cNvSpPr>
            <a:spLocks noGrp="1"/>
          </p:cNvSpPr>
          <p:nvPr>
            <p:ph type="sldNum" sz="quarter" idx="10"/>
          </p:nvPr>
        </p:nvSpPr>
        <p:spPr/>
        <p:txBody>
          <a:bodyPr/>
          <a:lstStyle/>
          <a:p>
            <a:fld id="{FA84EBFE-3899-4B8A-8550-3D9B1C77E9CA}" type="slidenum">
              <a:rPr lang="en-US" smtClean="0"/>
              <a:pPr/>
              <a:t>43</a:t>
            </a:fld>
            <a:endParaRPr lang="en-US"/>
          </a:p>
        </p:txBody>
      </p:sp>
    </p:spTree>
    <p:extLst>
      <p:ext uri="{BB962C8B-B14F-4D97-AF65-F5344CB8AC3E}">
        <p14:creationId xmlns:p14="http://schemas.microsoft.com/office/powerpoint/2010/main" val="2243485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75793">
              <a:defRPr/>
            </a:pPr>
            <a:r>
              <a:rPr lang="en-US" b="1" dirty="0" smtClean="0"/>
              <a:t>Invite</a:t>
            </a:r>
            <a:r>
              <a:rPr lang="en-US" b="1" baseline="0" dirty="0" smtClean="0"/>
              <a:t> to lock-up?</a:t>
            </a:r>
          </a:p>
          <a:p>
            <a:pPr defTabSz="1375793">
              <a:defRPr/>
            </a:pPr>
            <a:endParaRPr lang="en-US" b="1" dirty="0"/>
          </a:p>
        </p:txBody>
      </p:sp>
      <p:sp>
        <p:nvSpPr>
          <p:cNvPr id="4" name="Slide Number Placeholder 3"/>
          <p:cNvSpPr>
            <a:spLocks noGrp="1"/>
          </p:cNvSpPr>
          <p:nvPr>
            <p:ph type="sldNum" sz="quarter" idx="10"/>
          </p:nvPr>
        </p:nvSpPr>
        <p:spPr/>
        <p:txBody>
          <a:bodyPr/>
          <a:lstStyle/>
          <a:p>
            <a:fld id="{956C0CE2-EE6F-4360-A0F4-955D3744A4D2}"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18976773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75857">
              <a:defRPr/>
            </a:pPr>
            <a:r>
              <a:rPr lang="en-US" b="1" dirty="0" smtClean="0"/>
              <a:t>Invite</a:t>
            </a:r>
            <a:r>
              <a:rPr lang="en-US" b="1" baseline="0" dirty="0" smtClean="0"/>
              <a:t> to lock-up?</a:t>
            </a:r>
          </a:p>
          <a:p>
            <a:pPr defTabSz="1375857">
              <a:defRPr/>
            </a:pPr>
            <a:endParaRPr lang="en-US" b="1" dirty="0"/>
          </a:p>
        </p:txBody>
      </p:sp>
      <p:sp>
        <p:nvSpPr>
          <p:cNvPr id="4" name="Slide Number Placeholder 3"/>
          <p:cNvSpPr>
            <a:spLocks noGrp="1"/>
          </p:cNvSpPr>
          <p:nvPr>
            <p:ph type="sldNum" sz="quarter" idx="10"/>
          </p:nvPr>
        </p:nvSpPr>
        <p:spPr/>
        <p:txBody>
          <a:bodyPr/>
          <a:lstStyle/>
          <a:p>
            <a:fld id="{956C0CE2-EE6F-4360-A0F4-955D3744A4D2}" type="slidenum">
              <a:rPr lang="en-US" smtClean="0"/>
              <a:t>45</a:t>
            </a:fld>
            <a:endParaRPr lang="en-US" dirty="0"/>
          </a:p>
        </p:txBody>
      </p:sp>
    </p:spTree>
    <p:extLst>
      <p:ext uri="{BB962C8B-B14F-4D97-AF65-F5344CB8AC3E}">
        <p14:creationId xmlns:p14="http://schemas.microsoft.com/office/powerpoint/2010/main" val="754604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956C0CE2-EE6F-4360-A0F4-955D3744A4D2}" type="slidenum">
              <a:rPr lang="en-US" smtClean="0"/>
              <a:t>5</a:t>
            </a:fld>
            <a:endParaRPr lang="en-US" dirty="0"/>
          </a:p>
        </p:txBody>
      </p:sp>
    </p:spTree>
    <p:extLst>
      <p:ext uri="{BB962C8B-B14F-4D97-AF65-F5344CB8AC3E}">
        <p14:creationId xmlns:p14="http://schemas.microsoft.com/office/powerpoint/2010/main" val="640733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solidFill>
                <a:srgbClr val="46382E"/>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56C0CE2-EE6F-4360-A0F4-955D3744A4D2}" type="slidenum">
              <a:rPr lang="en-US" smtClean="0"/>
              <a:t>6</a:t>
            </a:fld>
            <a:endParaRPr lang="en-US" dirty="0"/>
          </a:p>
        </p:txBody>
      </p:sp>
    </p:spTree>
    <p:extLst>
      <p:ext uri="{BB962C8B-B14F-4D97-AF65-F5344CB8AC3E}">
        <p14:creationId xmlns:p14="http://schemas.microsoft.com/office/powerpoint/2010/main" val="150689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6C0CE2-EE6F-4360-A0F4-955D3744A4D2}" type="slidenum">
              <a:rPr lang="en-US" smtClean="0"/>
              <a:t>7</a:t>
            </a:fld>
            <a:endParaRPr lang="en-US" dirty="0"/>
          </a:p>
        </p:txBody>
      </p:sp>
    </p:spTree>
    <p:extLst>
      <p:ext uri="{BB962C8B-B14F-4D97-AF65-F5344CB8AC3E}">
        <p14:creationId xmlns:p14="http://schemas.microsoft.com/office/powerpoint/2010/main" val="1887273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bg1"/>
                </a:solidFill>
                <a:latin typeface="Georgia" panose="02040502050405020303" pitchFamily="18" charset="0"/>
              </a:rPr>
              <a:t>TALKING POINTS:</a:t>
            </a:r>
          </a:p>
          <a:p>
            <a:r>
              <a:rPr lang="en-US" dirty="0">
                <a:solidFill>
                  <a:schemeClr val="bg1"/>
                </a:solidFill>
                <a:latin typeface="Georgia" panose="02040502050405020303" pitchFamily="18" charset="0"/>
              </a:rPr>
              <a:t>NASS serves farmers and ranchers across the country.</a:t>
            </a:r>
          </a:p>
          <a:p>
            <a:endParaRPr lang="en-US" dirty="0">
              <a:solidFill>
                <a:schemeClr val="bg1"/>
              </a:solidFill>
              <a:latin typeface="Georgia" panose="02040502050405020303" pitchFamily="18" charset="0"/>
            </a:endParaRPr>
          </a:p>
          <a:p>
            <a:r>
              <a:rPr lang="en-US" dirty="0">
                <a:solidFill>
                  <a:schemeClr val="bg1"/>
                </a:solidFill>
                <a:latin typeface="Georgia" panose="02040502050405020303" pitchFamily="18" charset="0"/>
              </a:rPr>
              <a:t>These farmers and ranchers are. . . </a:t>
            </a:r>
          </a:p>
          <a:p>
            <a:pPr marL="257974" indent="-257974">
              <a:buFont typeface="Arial" panose="020B0604020202020204" pitchFamily="34" charset="0"/>
              <a:buChar char="•"/>
            </a:pPr>
            <a:r>
              <a:rPr lang="en-US" dirty="0">
                <a:solidFill>
                  <a:schemeClr val="bg1"/>
                </a:solidFill>
                <a:latin typeface="Georgia" panose="02040502050405020303" pitchFamily="18" charset="0"/>
              </a:rPr>
              <a:t>The producers we rely on to complete our surveys and to enable us to accurately reflect the nation’s agriculture, and</a:t>
            </a:r>
          </a:p>
          <a:p>
            <a:pPr marL="257974" indent="-257974">
              <a:buFont typeface="Arial" panose="020B0604020202020204" pitchFamily="34" charset="0"/>
              <a:buChar char="•"/>
            </a:pPr>
            <a:r>
              <a:rPr lang="en-US" dirty="0">
                <a:solidFill>
                  <a:schemeClr val="bg1"/>
                </a:solidFill>
                <a:latin typeface="Georgia" panose="02040502050405020303" pitchFamily="18" charset="0"/>
              </a:rPr>
              <a:t>Large ag businesses, small-to-medium sized family-owned operations, and niche farms and ranches.</a:t>
            </a:r>
          </a:p>
          <a:p>
            <a:endParaRPr lang="en-US" b="0" dirty="0"/>
          </a:p>
        </p:txBody>
      </p:sp>
      <p:sp>
        <p:nvSpPr>
          <p:cNvPr id="4" name="Slide Number Placeholder 3"/>
          <p:cNvSpPr>
            <a:spLocks noGrp="1"/>
          </p:cNvSpPr>
          <p:nvPr>
            <p:ph type="sldNum" sz="quarter" idx="10"/>
          </p:nvPr>
        </p:nvSpPr>
        <p:spPr/>
        <p:txBody>
          <a:bodyPr/>
          <a:lstStyle/>
          <a:p>
            <a:fld id="{956C0CE2-EE6F-4360-A0F4-955D3744A4D2}" type="slidenum">
              <a:rPr lang="en-US" smtClean="0"/>
              <a:t>8</a:t>
            </a:fld>
            <a:endParaRPr lang="en-US" dirty="0"/>
          </a:p>
        </p:txBody>
      </p:sp>
    </p:spTree>
    <p:extLst>
      <p:ext uri="{BB962C8B-B14F-4D97-AF65-F5344CB8AC3E}">
        <p14:creationId xmlns:p14="http://schemas.microsoft.com/office/powerpoint/2010/main" val="2681261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even includes other USDA agencies. </a:t>
            </a:r>
            <a:endParaRPr lang="en-US" dirty="0"/>
          </a:p>
        </p:txBody>
      </p:sp>
      <p:sp>
        <p:nvSpPr>
          <p:cNvPr id="4" name="Slide Number Placeholder 3"/>
          <p:cNvSpPr>
            <a:spLocks noGrp="1"/>
          </p:cNvSpPr>
          <p:nvPr>
            <p:ph type="sldNum" sz="quarter" idx="10"/>
          </p:nvPr>
        </p:nvSpPr>
        <p:spPr/>
        <p:txBody>
          <a:bodyPr/>
          <a:lstStyle/>
          <a:p>
            <a:fld id="{956C0CE2-EE6F-4360-A0F4-955D3744A4D2}" type="slidenum">
              <a:rPr lang="en-US" smtClean="0"/>
              <a:t>9</a:t>
            </a:fld>
            <a:endParaRPr lang="en-US" dirty="0"/>
          </a:p>
        </p:txBody>
      </p:sp>
    </p:spTree>
    <p:extLst>
      <p:ext uri="{BB962C8B-B14F-4D97-AF65-F5344CB8AC3E}">
        <p14:creationId xmlns:p14="http://schemas.microsoft.com/office/powerpoint/2010/main" val="16474745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a:t>Click to edit Master title style</a:t>
            </a:r>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441" y="6356351"/>
            <a:ext cx="2844059" cy="365125"/>
          </a:xfrm>
          <a:prstGeom prst="rect">
            <a:avLst/>
          </a:prstGeom>
        </p:spPr>
        <p:txBody>
          <a:bodyPr/>
          <a:lstStyle/>
          <a:p>
            <a:fld id="{7B513903-C86C-435C-B8AA-28BE48A23FB2}" type="datetimeFigureOut">
              <a:rPr lang="en-US" smtClean="0"/>
              <a:t>10/4/2019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7D5BA5F-B4D4-466A-A51F-23DAA07F3613}" type="slidenum">
              <a:rPr lang="en-US" smtClean="0"/>
              <a:t>‹#›</a:t>
            </a:fld>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35"/>
            <a:ext cx="12188825" cy="6857929"/>
          </a:xfrm>
          <a:prstGeom prst="rect">
            <a:avLst/>
          </a:prstGeom>
        </p:spPr>
      </p:pic>
    </p:spTree>
    <p:extLst>
      <p:ext uri="{BB962C8B-B14F-4D97-AF65-F5344CB8AC3E}">
        <p14:creationId xmlns:p14="http://schemas.microsoft.com/office/powerpoint/2010/main" val="174538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7D5BA5F-B4D4-466A-A51F-23DAA07F3613}" type="slidenum">
              <a:rPr lang="en-US" smtClean="0"/>
              <a:t>‹#›</a:t>
            </a:fld>
            <a:endParaRPr lang="en-US" dirty="0"/>
          </a:p>
        </p:txBody>
      </p:sp>
      <p:sp>
        <p:nvSpPr>
          <p:cNvPr id="5" name="Rectangle 4"/>
          <p:cNvSpPr/>
          <p:nvPr userDrawn="1"/>
        </p:nvSpPr>
        <p:spPr>
          <a:xfrm>
            <a:off x="0" y="1447800"/>
            <a:ext cx="12188825" cy="4495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0" y="1423448"/>
            <a:ext cx="12188825" cy="2286000"/>
          </a:xfrm>
          <a:prstGeom prst="rect">
            <a:avLst/>
          </a:prstGeom>
          <a:solidFill>
            <a:srgbClr val="9F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rot="2700000">
            <a:off x="5739559" y="3395502"/>
            <a:ext cx="672726" cy="67272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p:cNvSpPr>
            <a:spLocks noGrp="1"/>
          </p:cNvSpPr>
          <p:nvPr>
            <p:ph type="title"/>
          </p:nvPr>
        </p:nvSpPr>
        <p:spPr>
          <a:xfrm>
            <a:off x="609441" y="274638"/>
            <a:ext cx="10969943" cy="1143000"/>
          </a:xfrm>
        </p:spPr>
        <p:txBody>
          <a:bodyPr/>
          <a:lstStyle/>
          <a:p>
            <a:r>
              <a:rPr lang="en-US"/>
              <a:t>Click to edit Master title style</a:t>
            </a:r>
          </a:p>
        </p:txBody>
      </p:sp>
      <p:sp>
        <p:nvSpPr>
          <p:cNvPr id="10" name="Text Placeholder 9"/>
          <p:cNvSpPr>
            <a:spLocks noGrp="1"/>
          </p:cNvSpPr>
          <p:nvPr>
            <p:ph type="body" sz="quarter" idx="13"/>
          </p:nvPr>
        </p:nvSpPr>
        <p:spPr>
          <a:xfrm>
            <a:off x="531813" y="3881485"/>
            <a:ext cx="11125200" cy="1915999"/>
          </a:xfrm>
        </p:spPr>
        <p:txBody>
          <a:bodyPr anchor="ctr" anchorCtr="0"/>
          <a:lstStyle/>
          <a:p>
            <a:pPr lvl="0"/>
            <a:r>
              <a:rPr lang="en-US" dirty="0"/>
              <a:t>Click to edit Master text styles</a:t>
            </a:r>
          </a:p>
        </p:txBody>
      </p:sp>
      <p:sp>
        <p:nvSpPr>
          <p:cNvPr id="12" name="Text Placeholder 11"/>
          <p:cNvSpPr>
            <a:spLocks noGrp="1"/>
          </p:cNvSpPr>
          <p:nvPr>
            <p:ph type="body" sz="quarter" idx="14"/>
          </p:nvPr>
        </p:nvSpPr>
        <p:spPr>
          <a:xfrm>
            <a:off x="531813" y="1574276"/>
            <a:ext cx="11125200" cy="1602557"/>
          </a:xfrm>
        </p:spPr>
        <p:txBody>
          <a:bodyPr anchor="ctr" anchorCtr="0"/>
          <a:lstStyle>
            <a:lvl1pPr marL="0" indent="0" algn="ctr">
              <a:buNone/>
              <a:defRPr>
                <a:solidFill>
                  <a:schemeClr val="bg1"/>
                </a:solidFill>
                <a:latin typeface="Georgia" charset="0"/>
                <a:ea typeface="Georgia" charset="0"/>
                <a:cs typeface="Georgia" charset="0"/>
              </a:defRPr>
            </a:lvl1pPr>
            <a:lvl2pPr marL="457200" indent="0">
              <a:buNone/>
              <a:defRPr>
                <a:solidFill>
                  <a:schemeClr val="bg1"/>
                </a:solidFill>
                <a:latin typeface="Georgia" charset="0"/>
                <a:ea typeface="Georgia" charset="0"/>
                <a:cs typeface="Georgia" charset="0"/>
              </a:defRPr>
            </a:lvl2pPr>
            <a:lvl3pPr marL="914400" indent="0">
              <a:buNone/>
              <a:defRPr>
                <a:solidFill>
                  <a:schemeClr val="bg1"/>
                </a:solidFill>
                <a:latin typeface="Georgia" charset="0"/>
                <a:ea typeface="Georgia" charset="0"/>
                <a:cs typeface="Georgia" charset="0"/>
              </a:defRPr>
            </a:lvl3pPr>
            <a:lvl4pPr marL="1371600" indent="0">
              <a:buNone/>
              <a:defRPr>
                <a:solidFill>
                  <a:schemeClr val="bg1"/>
                </a:solidFill>
                <a:latin typeface="Georgia" charset="0"/>
                <a:ea typeface="Georgia" charset="0"/>
                <a:cs typeface="Georgia" charset="0"/>
              </a:defRPr>
            </a:lvl4pPr>
            <a:lvl5pPr marL="1828800" indent="0">
              <a:buNone/>
              <a:defRPr>
                <a:solidFill>
                  <a:schemeClr val="bg1"/>
                </a:solidFill>
                <a:latin typeface="Georgia" charset="0"/>
                <a:ea typeface="Georgia" charset="0"/>
                <a:cs typeface="Georgia" charset="0"/>
              </a:defRPr>
            </a:lvl5pPr>
          </a:lstStyle>
          <a:p>
            <a:pPr lvl="0"/>
            <a:r>
              <a:rPr lang="en-US" dirty="0"/>
              <a:t>Click to edit Master text styles</a:t>
            </a:r>
          </a:p>
        </p:txBody>
      </p:sp>
    </p:spTree>
    <p:extLst>
      <p:ext uri="{BB962C8B-B14F-4D97-AF65-F5344CB8AC3E}">
        <p14:creationId xmlns:p14="http://schemas.microsoft.com/office/powerpoint/2010/main" val="1463036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D5BA5F-B4D4-466A-A51F-23DAA07F3613}" type="slidenum">
              <a:rPr lang="en-US" smtClean="0"/>
              <a:t>‹#›</a:t>
            </a:fld>
            <a:endParaRPr lang="en-US" dirty="0"/>
          </a:p>
        </p:txBody>
      </p:sp>
      <p:sp>
        <p:nvSpPr>
          <p:cNvPr id="5" name="Rectangle 4"/>
          <p:cNvSpPr/>
          <p:nvPr userDrawn="1"/>
        </p:nvSpPr>
        <p:spPr>
          <a:xfrm>
            <a:off x="0" y="1447800"/>
            <a:ext cx="12188825" cy="4495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6"/>
          <p:cNvSpPr>
            <a:spLocks noGrp="1"/>
          </p:cNvSpPr>
          <p:nvPr>
            <p:ph type="body" sz="quarter" idx="12"/>
          </p:nvPr>
        </p:nvSpPr>
        <p:spPr>
          <a:xfrm>
            <a:off x="455613" y="1600200"/>
            <a:ext cx="11277600" cy="4191000"/>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5617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9F0F32"/>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7D5BA5F-B4D4-466A-A51F-23DAA07F3613}" type="slidenum">
              <a:rPr lang="en-US" smtClean="0"/>
              <a:t>‹#›</a:t>
            </a:fld>
            <a:endParaRPr lang="en-US" dirty="0"/>
          </a:p>
        </p:txBody>
      </p:sp>
      <p:sp>
        <p:nvSpPr>
          <p:cNvPr id="5" name="Rectangle 4"/>
          <p:cNvSpPr/>
          <p:nvPr userDrawn="1"/>
        </p:nvSpPr>
        <p:spPr>
          <a:xfrm>
            <a:off x="0" y="1447800"/>
            <a:ext cx="12188825" cy="4495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6"/>
          <p:cNvSpPr>
            <a:spLocks noGrp="1"/>
          </p:cNvSpPr>
          <p:nvPr>
            <p:ph type="body" sz="quarter" idx="12"/>
          </p:nvPr>
        </p:nvSpPr>
        <p:spPr>
          <a:xfrm>
            <a:off x="455613" y="1600200"/>
            <a:ext cx="10055274" cy="4191000"/>
          </a:xfrm>
        </p:spPr>
        <p:txBody>
          <a:bodyPr numCol="2" anchor="t" anchorCtr="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433725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2" y="273050"/>
            <a:ext cx="401003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5492" y="273051"/>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42" y="1435101"/>
            <a:ext cx="40100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441" y="6356351"/>
            <a:ext cx="2844059" cy="365125"/>
          </a:xfrm>
          <a:prstGeom prst="rect">
            <a:avLst/>
          </a:prstGeom>
        </p:spPr>
        <p:txBody>
          <a:bodyPr/>
          <a:lstStyle/>
          <a:p>
            <a:fld id="{7B513903-C86C-435C-B8AA-28BE48A23FB2}" type="datetimeFigureOut">
              <a:rPr lang="en-US" smtClean="0"/>
              <a:t>10/4/2019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7D5BA5F-B4D4-466A-A51F-23DAA07F3613}" type="slidenum">
              <a:rPr lang="en-US" smtClean="0"/>
              <a:t>‹#›</a:t>
            </a:fld>
            <a:endParaRPr lang="en-US" dirty="0"/>
          </a:p>
        </p:txBody>
      </p:sp>
    </p:spTree>
    <p:extLst>
      <p:ext uri="{BB962C8B-B14F-4D97-AF65-F5344CB8AC3E}">
        <p14:creationId xmlns:p14="http://schemas.microsoft.com/office/powerpoint/2010/main" val="9867024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095" y="612775"/>
            <a:ext cx="73132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441" y="6356351"/>
            <a:ext cx="2844059" cy="365125"/>
          </a:xfrm>
          <a:prstGeom prst="rect">
            <a:avLst/>
          </a:prstGeom>
        </p:spPr>
        <p:txBody>
          <a:bodyPr/>
          <a:lstStyle/>
          <a:p>
            <a:fld id="{7B513903-C86C-435C-B8AA-28BE48A23FB2}" type="datetimeFigureOut">
              <a:rPr lang="en-US" smtClean="0"/>
              <a:t>10/4/2019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7D5BA5F-B4D4-466A-A51F-23DAA07F3613}" type="slidenum">
              <a:rPr lang="en-US" smtClean="0"/>
              <a:t>‹#›</a:t>
            </a:fld>
            <a:endParaRPr lang="en-US" dirty="0"/>
          </a:p>
        </p:txBody>
      </p:sp>
    </p:spTree>
    <p:extLst>
      <p:ext uri="{BB962C8B-B14F-4D97-AF65-F5344CB8AC3E}">
        <p14:creationId xmlns:p14="http://schemas.microsoft.com/office/powerpoint/2010/main" val="16656790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441" y="6356351"/>
            <a:ext cx="2844059" cy="365125"/>
          </a:xfrm>
          <a:prstGeom prst="rect">
            <a:avLst/>
          </a:prstGeom>
        </p:spPr>
        <p:txBody>
          <a:bodyPr/>
          <a:lstStyle/>
          <a:p>
            <a:fld id="{7B513903-C86C-435C-B8AA-28BE48A23FB2}" type="datetimeFigureOut">
              <a:rPr lang="en-US" smtClean="0"/>
              <a:t>10/4/2019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7D5BA5F-B4D4-466A-A51F-23DAA07F3613}" type="slidenum">
              <a:rPr lang="en-US" smtClean="0"/>
              <a:t>‹#›</a:t>
            </a:fld>
            <a:endParaRPr lang="en-US" dirty="0"/>
          </a:p>
        </p:txBody>
      </p:sp>
    </p:spTree>
    <p:extLst>
      <p:ext uri="{BB962C8B-B14F-4D97-AF65-F5344CB8AC3E}">
        <p14:creationId xmlns:p14="http://schemas.microsoft.com/office/powerpoint/2010/main" val="676891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0415" y="274639"/>
            <a:ext cx="3654531"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589" y="274639"/>
            <a:ext cx="1076468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441" y="6356351"/>
            <a:ext cx="2844059" cy="365125"/>
          </a:xfrm>
          <a:prstGeom prst="rect">
            <a:avLst/>
          </a:prstGeom>
        </p:spPr>
        <p:txBody>
          <a:bodyPr/>
          <a:lstStyle/>
          <a:p>
            <a:fld id="{7B513903-C86C-435C-B8AA-28BE48A23FB2}" type="datetimeFigureOut">
              <a:rPr lang="en-US" smtClean="0"/>
              <a:t>10/4/2019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7D5BA5F-B4D4-466A-A51F-23DAA07F3613}" type="slidenum">
              <a:rPr lang="en-US" smtClean="0"/>
              <a:t>‹#›</a:t>
            </a:fld>
            <a:endParaRPr lang="en-US" dirty="0"/>
          </a:p>
        </p:txBody>
      </p:sp>
    </p:spTree>
    <p:extLst>
      <p:ext uri="{BB962C8B-B14F-4D97-AF65-F5344CB8AC3E}">
        <p14:creationId xmlns:p14="http://schemas.microsoft.com/office/powerpoint/2010/main" val="31751057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320456" y="6356351"/>
            <a:ext cx="2133044" cy="365125"/>
          </a:xfrm>
          <a:prstGeom prst="rect">
            <a:avLst/>
          </a:prstGeom>
        </p:spPr>
        <p:txBody>
          <a:bodyPr/>
          <a:lstStyle/>
          <a:p>
            <a:fld id="{254B65D5-69A1-4843-86FF-3E9EF9C39EB5}" type="datetimeFigureOut">
              <a:rPr lang="en-US" smtClean="0"/>
              <a:pPr/>
              <a:t>10/4/2019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4A15CE-9D31-44FE-A4A3-3DFF052127A3}" type="slidenum">
              <a:rPr lang="en-US" smtClean="0"/>
              <a:pPr/>
              <a:t>‹#›</a:t>
            </a:fld>
            <a:endParaRPr lang="en-US"/>
          </a:p>
        </p:txBody>
      </p:sp>
    </p:spTree>
    <p:extLst>
      <p:ext uri="{BB962C8B-B14F-4D97-AF65-F5344CB8AC3E}">
        <p14:creationId xmlns:p14="http://schemas.microsoft.com/office/powerpoint/2010/main" val="33635851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Text Placeholder 10">
            <a:extLst>
              <a:ext uri="{FF2B5EF4-FFF2-40B4-BE49-F238E27FC236}">
                <a16:creationId xmlns="" xmlns:a16="http://schemas.microsoft.com/office/drawing/2014/main" id="{CF724BB7-5CC3-4214-9AFE-CEB58A86F1C5}"/>
              </a:ext>
            </a:extLst>
          </p:cNvPr>
          <p:cNvSpPr>
            <a:spLocks noGrp="1"/>
          </p:cNvSpPr>
          <p:nvPr>
            <p:ph type="body" sz="quarter" idx="10" hasCustomPrompt="1"/>
          </p:nvPr>
        </p:nvSpPr>
        <p:spPr>
          <a:xfrm>
            <a:off x="408459" y="4065588"/>
            <a:ext cx="11397848" cy="2062162"/>
          </a:xfrm>
          <a:prstGeom prst="rect">
            <a:avLst/>
          </a:prstGeom>
        </p:spPr>
        <p:txBody>
          <a:bodyPr/>
          <a:lstStyle>
            <a:lvl1pPr marL="0" indent="0">
              <a:buNone/>
              <a:defRPr sz="3599" b="1" baseline="0">
                <a:solidFill>
                  <a:schemeClr val="bg1"/>
                </a:solidFill>
                <a:latin typeface="Arial" panose="020B0604020202020204" pitchFamily="34" charset="0"/>
                <a:cs typeface="Arial" panose="020B0604020202020204" pitchFamily="34" charset="0"/>
              </a:defRPr>
            </a:lvl1pPr>
            <a:lvl2pPr marL="457052" indent="0">
              <a:buNone/>
              <a:defRPr/>
            </a:lvl2pPr>
            <a:lvl3pPr marL="914103" indent="0" algn="ctr">
              <a:buNone/>
              <a:defRPr sz="3599" b="1">
                <a:solidFill>
                  <a:srgbClr val="FF0000"/>
                </a:solidFill>
                <a:latin typeface="Arial" panose="020B0604020202020204" pitchFamily="34" charset="0"/>
                <a:cs typeface="Arial" panose="020B0604020202020204" pitchFamily="34" charset="0"/>
              </a:defRPr>
            </a:lvl3pPr>
            <a:lvl4pPr marL="1371155" indent="0">
              <a:buNone/>
              <a:defRPr/>
            </a:lvl4pPr>
            <a:lvl5pPr marL="1828205" indent="0">
              <a:buNone/>
              <a:defRPr/>
            </a:lvl5pPr>
          </a:lstStyle>
          <a:p>
            <a:r>
              <a:rPr lang="en-US" sz="3599" b="1" dirty="0">
                <a:solidFill>
                  <a:schemeClr val="bg1"/>
                </a:solidFill>
                <a:latin typeface="Arial" panose="020B0604020202020204" pitchFamily="34" charset="0"/>
                <a:cs typeface="Arial" panose="020B0604020202020204" pitchFamily="34" charset="0"/>
              </a:rPr>
              <a:t>2017 Census of Agriculture </a:t>
            </a:r>
          </a:p>
          <a:p>
            <a:r>
              <a:rPr lang="en-US" sz="3599" b="1" dirty="0">
                <a:solidFill>
                  <a:schemeClr val="bg1"/>
                </a:solidFill>
                <a:latin typeface="Arial" panose="020B0604020202020204" pitchFamily="34" charset="0"/>
                <a:cs typeface="Arial" panose="020B0604020202020204" pitchFamily="34" charset="0"/>
              </a:rPr>
              <a:t>Data Release </a:t>
            </a:r>
          </a:p>
          <a:p>
            <a:pPr algn="ctr"/>
            <a:r>
              <a:rPr lang="en-US" sz="3599" b="1" dirty="0">
                <a:solidFill>
                  <a:srgbClr val="FF0000"/>
                </a:solidFill>
                <a:latin typeface="Arial" panose="020B0604020202020204" pitchFamily="34" charset="0"/>
                <a:cs typeface="Arial" panose="020B0604020202020204" pitchFamily="34" charset="0"/>
              </a:rPr>
              <a:t>EMBARGOED </a:t>
            </a:r>
            <a:r>
              <a:rPr lang="en-US" sz="3599" b="1" dirty="0" smtClean="0">
                <a:solidFill>
                  <a:srgbClr val="FF0000"/>
                </a:solidFill>
                <a:latin typeface="Arial" panose="020B0604020202020204" pitchFamily="34" charset="0"/>
                <a:cs typeface="Arial" panose="020B0604020202020204" pitchFamily="34" charset="0"/>
              </a:rPr>
              <a:t>until April 11, </a:t>
            </a:r>
            <a:r>
              <a:rPr lang="en-US" sz="3599" b="1" dirty="0">
                <a:solidFill>
                  <a:srgbClr val="FF0000"/>
                </a:solidFill>
                <a:latin typeface="Arial" panose="020B0604020202020204" pitchFamily="34" charset="0"/>
                <a:cs typeface="Arial" panose="020B0604020202020204" pitchFamily="34" charset="0"/>
              </a:rPr>
              <a:t>at noon ET</a:t>
            </a:r>
            <a:endParaRPr lang="en-US" sz="3599"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13330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A7B83C8-31F1-4FAF-BC68-C0729C72F5C7}"/>
              </a:ext>
            </a:extLst>
          </p:cNvPr>
          <p:cNvSpPr>
            <a:spLocks noGrp="1"/>
          </p:cNvSpPr>
          <p:nvPr>
            <p:ph type="ctrTitle"/>
          </p:nvPr>
        </p:nvSpPr>
        <p:spPr>
          <a:xfrm>
            <a:off x="1523603" y="1122363"/>
            <a:ext cx="9141619" cy="2387600"/>
          </a:xfrm>
          <a:prstGeom prst="rect">
            <a:avLst/>
          </a:prstGeom>
        </p:spPr>
        <p:txBody>
          <a:bodyPr anchor="b"/>
          <a:lstStyle>
            <a:lvl1pPr algn="ctr">
              <a:defRPr sz="3599">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 xmlns:a16="http://schemas.microsoft.com/office/drawing/2014/main" id="{1BA6D746-8846-44B8-BFF7-0D6993A86DC6}"/>
              </a:ext>
            </a:extLst>
          </p:cNvPr>
          <p:cNvSpPr>
            <a:spLocks noGrp="1"/>
          </p:cNvSpPr>
          <p:nvPr>
            <p:ph type="subTitle" idx="1"/>
          </p:nvPr>
        </p:nvSpPr>
        <p:spPr>
          <a:xfrm>
            <a:off x="1523603" y="3602038"/>
            <a:ext cx="9141619" cy="1655762"/>
          </a:xfrm>
          <a:prstGeom prst="rect">
            <a:avLst/>
          </a:prstGeom>
        </p:spPr>
        <p:txBody>
          <a:bodyPr/>
          <a:lstStyle>
            <a:lvl1pPr marL="0" indent="0" algn="ctr">
              <a:buNone/>
              <a:defRPr sz="2399">
                <a:latin typeface="Arial" panose="020B0604020202020204" pitchFamily="34" charset="0"/>
                <a:cs typeface="Arial" panose="020B0604020202020204" pitchFamily="34" charset="0"/>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dirty="0"/>
              <a:t>Click to edit Master subtitle style</a:t>
            </a:r>
          </a:p>
        </p:txBody>
      </p:sp>
      <p:sp>
        <p:nvSpPr>
          <p:cNvPr id="7" name="Slide Number Placeholder 5">
            <a:extLst>
              <a:ext uri="{FF2B5EF4-FFF2-40B4-BE49-F238E27FC236}">
                <a16:creationId xmlns="" xmlns:a16="http://schemas.microsoft.com/office/drawing/2014/main" id="{698D68A2-343A-47E8-8D61-3CF5E645E93F}"/>
              </a:ext>
            </a:extLst>
          </p:cNvPr>
          <p:cNvSpPr>
            <a:spLocks noGrp="1"/>
          </p:cNvSpPr>
          <p:nvPr>
            <p:ph type="sldNum" sz="quarter" idx="4"/>
          </p:nvPr>
        </p:nvSpPr>
        <p:spPr>
          <a:xfrm>
            <a:off x="9347470" y="6249345"/>
            <a:ext cx="2742486" cy="365125"/>
          </a:xfrm>
          <a:prstGeom prst="rect">
            <a:avLst/>
          </a:prstGeom>
        </p:spPr>
        <p:txBody>
          <a:bodyPr vert="horz" lIns="91440" tIns="45720" rIns="9144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78513864-4D2B-4325-BD4A-342E738E2EE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3899492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rgbClr val="9F0F32"/>
                </a:solidFill>
                <a:latin typeface="Georgia" charset="0"/>
                <a:ea typeface="Georgia" charset="0"/>
                <a:cs typeface="Georgia"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0" i="0">
                <a:solidFill>
                  <a:srgbClr val="522002"/>
                </a:solidFill>
                <a:latin typeface="Arial" charset="0"/>
                <a:ea typeface="Arial" charset="0"/>
                <a:cs typeface="Arial" charset="0"/>
              </a:defRPr>
            </a:lvl1pPr>
            <a:lvl2pPr>
              <a:defRPr b="0" i="0">
                <a:solidFill>
                  <a:srgbClr val="522002"/>
                </a:solidFill>
                <a:latin typeface="Arial" charset="0"/>
                <a:ea typeface="Arial" charset="0"/>
                <a:cs typeface="Arial" charset="0"/>
              </a:defRPr>
            </a:lvl2pPr>
            <a:lvl3pPr>
              <a:defRPr b="0" i="0">
                <a:solidFill>
                  <a:srgbClr val="522002"/>
                </a:solidFill>
                <a:latin typeface="Arial" charset="0"/>
                <a:ea typeface="Arial" charset="0"/>
                <a:cs typeface="Arial" charset="0"/>
              </a:defRPr>
            </a:lvl3pPr>
            <a:lvl4pPr>
              <a:defRPr b="0" i="0">
                <a:solidFill>
                  <a:srgbClr val="522002"/>
                </a:solidFill>
                <a:latin typeface="Arial" charset="0"/>
                <a:ea typeface="Arial" charset="0"/>
                <a:cs typeface="Arial" charset="0"/>
              </a:defRPr>
            </a:lvl4pPr>
            <a:lvl5pPr>
              <a:defRPr b="0" i="0">
                <a:solidFill>
                  <a:srgbClr val="522002"/>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7D5BA5F-B4D4-466A-A51F-23DAA07F3613}" type="slidenum">
              <a:rPr lang="en-US" smtClean="0"/>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7012" y="6172200"/>
            <a:ext cx="3422915" cy="470824"/>
          </a:xfrm>
          <a:prstGeom prst="rect">
            <a:avLst/>
          </a:prstGeom>
        </p:spPr>
      </p:pic>
    </p:spTree>
    <p:extLst>
      <p:ext uri="{BB962C8B-B14F-4D97-AF65-F5344CB8AC3E}">
        <p14:creationId xmlns:p14="http://schemas.microsoft.com/office/powerpoint/2010/main" val="24134611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DD77C0-4E34-47B3-8606-59EC4EAD0ED0}"/>
              </a:ext>
            </a:extLst>
          </p:cNvPr>
          <p:cNvSpPr>
            <a:spLocks noGrp="1"/>
          </p:cNvSpPr>
          <p:nvPr>
            <p:ph type="title"/>
          </p:nvPr>
        </p:nvSpPr>
        <p:spPr>
          <a:xfrm>
            <a:off x="837982" y="365126"/>
            <a:ext cx="10512862" cy="1325563"/>
          </a:xfrm>
          <a:prstGeom prst="rect">
            <a:avLst/>
          </a:prstGeom>
        </p:spPr>
        <p:txBody>
          <a:bodyPr/>
          <a:lstStyle>
            <a:lvl1pPr>
              <a:defRPr sz="3199" b="1">
                <a:latin typeface="Arial Narrow" panose="020B060602020203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 xmlns:a16="http://schemas.microsoft.com/office/drawing/2014/main" id="{E6F6BEF5-70DF-4B82-AD58-D14A3BB06EF5}"/>
              </a:ext>
            </a:extLst>
          </p:cNvPr>
          <p:cNvSpPr>
            <a:spLocks noGrp="1"/>
          </p:cNvSpPr>
          <p:nvPr>
            <p:ph idx="1"/>
          </p:nvPr>
        </p:nvSpPr>
        <p:spPr>
          <a:xfrm>
            <a:off x="837982" y="1825625"/>
            <a:ext cx="10512862"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 xmlns:a16="http://schemas.microsoft.com/office/drawing/2014/main" id="{00F55BF6-B7C0-4378-AA4A-92C8E137CCC5}"/>
              </a:ext>
            </a:extLst>
          </p:cNvPr>
          <p:cNvSpPr>
            <a:spLocks noGrp="1"/>
          </p:cNvSpPr>
          <p:nvPr>
            <p:ph type="sldNum" sz="quarter" idx="4"/>
          </p:nvPr>
        </p:nvSpPr>
        <p:spPr>
          <a:xfrm>
            <a:off x="9347470" y="6249345"/>
            <a:ext cx="2742486" cy="365125"/>
          </a:xfrm>
          <a:prstGeom prst="rect">
            <a:avLst/>
          </a:prstGeom>
        </p:spPr>
        <p:txBody>
          <a:bodyPr vert="horz" lIns="91440" tIns="45720" rIns="9144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43835934-7406-4918-9312-CEAF894A918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5401788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1C69642-665E-4FC3-94AF-86A5B09C500C}"/>
              </a:ext>
            </a:extLst>
          </p:cNvPr>
          <p:cNvSpPr>
            <a:spLocks noGrp="1"/>
          </p:cNvSpPr>
          <p:nvPr>
            <p:ph type="title"/>
          </p:nvPr>
        </p:nvSpPr>
        <p:spPr>
          <a:xfrm>
            <a:off x="831633" y="1709739"/>
            <a:ext cx="10512862" cy="2852737"/>
          </a:xfrm>
          <a:prstGeom prst="rect">
            <a:avLst/>
          </a:prstGeom>
        </p:spPr>
        <p:txBody>
          <a:bodyPr anchor="b"/>
          <a:lstStyle>
            <a:lvl1pPr>
              <a:defRPr sz="5998">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 xmlns:a16="http://schemas.microsoft.com/office/drawing/2014/main" id="{813CBF0D-55F7-4A20-9D6E-DF691CACDD81}"/>
              </a:ext>
            </a:extLst>
          </p:cNvPr>
          <p:cNvSpPr>
            <a:spLocks noGrp="1"/>
          </p:cNvSpPr>
          <p:nvPr>
            <p:ph type="body" idx="1"/>
          </p:nvPr>
        </p:nvSpPr>
        <p:spPr>
          <a:xfrm>
            <a:off x="831633" y="4589464"/>
            <a:ext cx="10512862" cy="1500187"/>
          </a:xfrm>
          <a:prstGeom prst="rect">
            <a:avLst/>
          </a:prstGeom>
        </p:spPr>
        <p:txBody>
          <a:bodyPr/>
          <a:lstStyle>
            <a:lvl1pPr marL="0" indent="0">
              <a:buNone/>
              <a:defRPr sz="2399">
                <a:solidFill>
                  <a:schemeClr val="tx1">
                    <a:tint val="75000"/>
                  </a:schemeClr>
                </a:solidFill>
                <a:latin typeface="Arial" panose="020B0604020202020204" pitchFamily="34" charset="0"/>
                <a:cs typeface="Arial" panose="020B0604020202020204" pitchFamily="34" charset="0"/>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dirty="0"/>
              <a:t>Edit Master text styles</a:t>
            </a:r>
          </a:p>
        </p:txBody>
      </p:sp>
      <p:sp>
        <p:nvSpPr>
          <p:cNvPr id="7" name="Slide Number Placeholder 5">
            <a:extLst>
              <a:ext uri="{FF2B5EF4-FFF2-40B4-BE49-F238E27FC236}">
                <a16:creationId xmlns="" xmlns:a16="http://schemas.microsoft.com/office/drawing/2014/main" id="{E7A1B715-AE0B-4047-BD51-452BD279CD13}"/>
              </a:ext>
            </a:extLst>
          </p:cNvPr>
          <p:cNvSpPr>
            <a:spLocks noGrp="1"/>
          </p:cNvSpPr>
          <p:nvPr>
            <p:ph type="sldNum" sz="quarter" idx="4"/>
          </p:nvPr>
        </p:nvSpPr>
        <p:spPr>
          <a:xfrm>
            <a:off x="9347470" y="6249345"/>
            <a:ext cx="2742486" cy="365125"/>
          </a:xfrm>
          <a:prstGeom prst="rect">
            <a:avLst/>
          </a:prstGeom>
        </p:spPr>
        <p:txBody>
          <a:bodyPr vert="horz" lIns="91440" tIns="45720" rIns="9144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DD66C49D-3548-40DD-B531-3F309C3FC66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25034384"/>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E85B63A-D4DC-4224-B987-0C5A2DFFE201}"/>
              </a:ext>
            </a:extLst>
          </p:cNvPr>
          <p:cNvSpPr>
            <a:spLocks noGrp="1"/>
          </p:cNvSpPr>
          <p:nvPr>
            <p:ph type="title"/>
          </p:nvPr>
        </p:nvSpPr>
        <p:spPr>
          <a:xfrm>
            <a:off x="837982" y="365126"/>
            <a:ext cx="10512862" cy="1325563"/>
          </a:xfrm>
          <a:prstGeom prst="rect">
            <a:avLst/>
          </a:prstGeom>
        </p:spPr>
        <p:txBody>
          <a:bodyPr/>
          <a:lstStyle>
            <a:lvl1pPr>
              <a:defRPr sz="3199"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 xmlns:a16="http://schemas.microsoft.com/office/drawing/2014/main" id="{0F809E6D-A632-43FC-AF30-D887A76BBEA6}"/>
              </a:ext>
            </a:extLst>
          </p:cNvPr>
          <p:cNvSpPr>
            <a:spLocks noGrp="1"/>
          </p:cNvSpPr>
          <p:nvPr>
            <p:ph sz="half" idx="1"/>
          </p:nvPr>
        </p:nvSpPr>
        <p:spPr>
          <a:xfrm>
            <a:off x="837982" y="1825625"/>
            <a:ext cx="5180251"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 xmlns:a16="http://schemas.microsoft.com/office/drawing/2014/main" id="{5D8CADBF-1179-4EF1-8971-88F912AFD0FB}"/>
              </a:ext>
            </a:extLst>
          </p:cNvPr>
          <p:cNvSpPr>
            <a:spLocks noGrp="1"/>
          </p:cNvSpPr>
          <p:nvPr>
            <p:ph sz="half" idx="2"/>
          </p:nvPr>
        </p:nvSpPr>
        <p:spPr>
          <a:xfrm>
            <a:off x="6170592" y="1825625"/>
            <a:ext cx="5180251"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a:extLst>
              <a:ext uri="{FF2B5EF4-FFF2-40B4-BE49-F238E27FC236}">
                <a16:creationId xmlns="" xmlns:a16="http://schemas.microsoft.com/office/drawing/2014/main" id="{FE4E525D-7929-4BC7-8955-29EB94133E40}"/>
              </a:ext>
            </a:extLst>
          </p:cNvPr>
          <p:cNvSpPr>
            <a:spLocks noGrp="1"/>
          </p:cNvSpPr>
          <p:nvPr>
            <p:ph type="sldNum" sz="quarter" idx="4"/>
          </p:nvPr>
        </p:nvSpPr>
        <p:spPr>
          <a:xfrm>
            <a:off x="9347470" y="6249345"/>
            <a:ext cx="2742486" cy="365125"/>
          </a:xfrm>
          <a:prstGeom prst="rect">
            <a:avLst/>
          </a:prstGeom>
        </p:spPr>
        <p:txBody>
          <a:bodyPr vert="horz" lIns="91440" tIns="45720" rIns="9144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34951298-165D-4834-9795-A6EDCEB91DD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30584149"/>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BFE43BE-BC88-4058-8822-6E4CA5655D1C}"/>
              </a:ext>
            </a:extLst>
          </p:cNvPr>
          <p:cNvSpPr>
            <a:spLocks noGrp="1"/>
          </p:cNvSpPr>
          <p:nvPr>
            <p:ph type="title"/>
          </p:nvPr>
        </p:nvSpPr>
        <p:spPr>
          <a:xfrm>
            <a:off x="178083" y="365126"/>
            <a:ext cx="11706021" cy="656153"/>
          </a:xfrm>
          <a:prstGeom prst="rect">
            <a:avLst/>
          </a:prstGeom>
        </p:spPr>
        <p:txBody>
          <a:bodyPr/>
          <a:lstStyle>
            <a:lvl1pPr>
              <a:defRPr sz="3199" b="1">
                <a:latin typeface="+mj-lt"/>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 xmlns:a16="http://schemas.microsoft.com/office/drawing/2014/main" id="{9653E4D2-DCF2-4164-9BAE-EBB9C322EA46}"/>
              </a:ext>
            </a:extLst>
          </p:cNvPr>
          <p:cNvSpPr>
            <a:spLocks noGrp="1"/>
          </p:cNvSpPr>
          <p:nvPr>
            <p:ph type="body" idx="1"/>
          </p:nvPr>
        </p:nvSpPr>
        <p:spPr>
          <a:xfrm>
            <a:off x="178084" y="1101838"/>
            <a:ext cx="5817930" cy="489456"/>
          </a:xfrm>
          <a:prstGeom prst="rect">
            <a:avLst/>
          </a:prstGeom>
        </p:spPr>
        <p:txBody>
          <a:bodyPr anchor="b"/>
          <a:lstStyle>
            <a:lvl1pPr marL="0" indent="0">
              <a:buNone/>
              <a:defRPr sz="2199" b="1">
                <a:latin typeface="+mj-lt"/>
                <a:cs typeface="Arial" panose="020B0604020202020204" pitchFamily="34" charset="0"/>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dirty="0"/>
              <a:t>Edit Master text styles</a:t>
            </a:r>
          </a:p>
        </p:txBody>
      </p:sp>
      <p:sp>
        <p:nvSpPr>
          <p:cNvPr id="4" name="Content Placeholder 3">
            <a:extLst>
              <a:ext uri="{FF2B5EF4-FFF2-40B4-BE49-F238E27FC236}">
                <a16:creationId xmlns="" xmlns:a16="http://schemas.microsoft.com/office/drawing/2014/main" id="{5DD253B1-68FA-467F-B08E-FD6DC2E4F8CE}"/>
              </a:ext>
            </a:extLst>
          </p:cNvPr>
          <p:cNvSpPr>
            <a:spLocks noGrp="1"/>
          </p:cNvSpPr>
          <p:nvPr>
            <p:ph sz="half" idx="2"/>
          </p:nvPr>
        </p:nvSpPr>
        <p:spPr>
          <a:xfrm>
            <a:off x="178084" y="1671854"/>
            <a:ext cx="5817930" cy="4728946"/>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 xmlns:a16="http://schemas.microsoft.com/office/drawing/2014/main" id="{7BB85929-26FD-4B65-BA05-D2A88ED65C98}"/>
              </a:ext>
            </a:extLst>
          </p:cNvPr>
          <p:cNvSpPr>
            <a:spLocks noGrp="1"/>
          </p:cNvSpPr>
          <p:nvPr>
            <p:ph type="body" sz="quarter" idx="3"/>
          </p:nvPr>
        </p:nvSpPr>
        <p:spPr>
          <a:xfrm>
            <a:off x="6170593" y="1080960"/>
            <a:ext cx="5713512" cy="510335"/>
          </a:xfrm>
          <a:prstGeom prst="rect">
            <a:avLst/>
          </a:prstGeom>
        </p:spPr>
        <p:txBody>
          <a:bodyPr anchor="b"/>
          <a:lstStyle>
            <a:lvl1pPr marL="0" indent="0">
              <a:buNone/>
              <a:defRPr sz="2199" b="1">
                <a:latin typeface="+mj-lt"/>
                <a:cs typeface="Arial" panose="020B0604020202020204" pitchFamily="34" charset="0"/>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dirty="0"/>
              <a:t>Edit Master text styles</a:t>
            </a:r>
          </a:p>
        </p:txBody>
      </p:sp>
      <p:sp>
        <p:nvSpPr>
          <p:cNvPr id="6" name="Content Placeholder 5">
            <a:extLst>
              <a:ext uri="{FF2B5EF4-FFF2-40B4-BE49-F238E27FC236}">
                <a16:creationId xmlns="" xmlns:a16="http://schemas.microsoft.com/office/drawing/2014/main" id="{6E9CD863-442F-46A3-9F2F-C7E8648ADCAE}"/>
              </a:ext>
            </a:extLst>
          </p:cNvPr>
          <p:cNvSpPr>
            <a:spLocks noGrp="1"/>
          </p:cNvSpPr>
          <p:nvPr>
            <p:ph sz="quarter" idx="4"/>
          </p:nvPr>
        </p:nvSpPr>
        <p:spPr>
          <a:xfrm>
            <a:off x="6170593" y="1683572"/>
            <a:ext cx="5713512" cy="443222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a:extLst>
              <a:ext uri="{FF2B5EF4-FFF2-40B4-BE49-F238E27FC236}">
                <a16:creationId xmlns="" xmlns:a16="http://schemas.microsoft.com/office/drawing/2014/main" id="{1A0C054D-8534-42BF-803C-A22EDB83F06B}"/>
              </a:ext>
            </a:extLst>
          </p:cNvPr>
          <p:cNvSpPr>
            <a:spLocks noGrp="1"/>
          </p:cNvSpPr>
          <p:nvPr>
            <p:ph type="sldNum" sz="quarter" idx="10"/>
          </p:nvPr>
        </p:nvSpPr>
        <p:spPr>
          <a:xfrm>
            <a:off x="9347470" y="6249345"/>
            <a:ext cx="2742486" cy="365125"/>
          </a:xfrm>
          <a:prstGeom prst="rect">
            <a:avLst/>
          </a:prstGeom>
        </p:spPr>
        <p:txBody>
          <a:bodyPr vert="horz" lIns="91440" tIns="45720" rIns="9144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08B1EFE8-A2EC-4AF9-B0EC-DE5C4DA8094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37700356"/>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Map plus">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BFE43BE-BC88-4058-8822-6E4CA5655D1C}"/>
              </a:ext>
            </a:extLst>
          </p:cNvPr>
          <p:cNvSpPr>
            <a:spLocks noGrp="1"/>
          </p:cNvSpPr>
          <p:nvPr>
            <p:ph type="title"/>
          </p:nvPr>
        </p:nvSpPr>
        <p:spPr>
          <a:xfrm>
            <a:off x="230945" y="365127"/>
            <a:ext cx="11662781" cy="478022"/>
          </a:xfrm>
          <a:prstGeom prst="rect">
            <a:avLst/>
          </a:prstGeom>
        </p:spPr>
        <p:txBody>
          <a:bodyPr/>
          <a:lstStyle>
            <a:lvl1pPr>
              <a:defRPr sz="3199" b="1" baseline="0">
                <a:latin typeface="+mj-lt"/>
                <a:cs typeface="Arial" panose="020B0604020202020204" pitchFamily="34" charset="0"/>
              </a:defRPr>
            </a:lvl1pPr>
          </a:lstStyle>
          <a:p>
            <a:r>
              <a:rPr lang="en-US" dirty="0" smtClean="0"/>
              <a:t>Click </a:t>
            </a:r>
            <a:r>
              <a:rPr lang="en-US" dirty="0"/>
              <a:t>to edit Master title style</a:t>
            </a:r>
          </a:p>
        </p:txBody>
      </p:sp>
      <p:sp>
        <p:nvSpPr>
          <p:cNvPr id="3" name="Text Placeholder 2">
            <a:extLst>
              <a:ext uri="{FF2B5EF4-FFF2-40B4-BE49-F238E27FC236}">
                <a16:creationId xmlns="" xmlns:a16="http://schemas.microsoft.com/office/drawing/2014/main" id="{9653E4D2-DCF2-4164-9BAE-EBB9C322EA46}"/>
              </a:ext>
            </a:extLst>
          </p:cNvPr>
          <p:cNvSpPr>
            <a:spLocks noGrp="1"/>
          </p:cNvSpPr>
          <p:nvPr>
            <p:ph type="body" idx="1" hasCustomPrompt="1"/>
          </p:nvPr>
        </p:nvSpPr>
        <p:spPr>
          <a:xfrm>
            <a:off x="230946" y="957029"/>
            <a:ext cx="7034236" cy="446322"/>
          </a:xfrm>
          <a:prstGeom prst="rect">
            <a:avLst/>
          </a:prstGeom>
        </p:spPr>
        <p:txBody>
          <a:bodyPr anchor="b"/>
          <a:lstStyle>
            <a:lvl1pPr marL="0" indent="0">
              <a:buNone/>
              <a:defRPr sz="2199" b="1">
                <a:latin typeface="+mj-lt"/>
                <a:cs typeface="Arial" panose="020B0604020202020204" pitchFamily="34" charset="0"/>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dirty="0"/>
              <a:t>Edit Master text </a:t>
            </a:r>
            <a:r>
              <a:rPr lang="en-US" dirty="0" smtClean="0"/>
              <a:t>styles</a:t>
            </a:r>
            <a:endParaRPr lang="en-US" dirty="0"/>
          </a:p>
        </p:txBody>
      </p:sp>
      <p:sp>
        <p:nvSpPr>
          <p:cNvPr id="4" name="Content Placeholder 3">
            <a:extLst>
              <a:ext uri="{FF2B5EF4-FFF2-40B4-BE49-F238E27FC236}">
                <a16:creationId xmlns="" xmlns:a16="http://schemas.microsoft.com/office/drawing/2014/main" id="{5DD253B1-68FA-467F-B08E-FD6DC2E4F8CE}"/>
              </a:ext>
            </a:extLst>
          </p:cNvPr>
          <p:cNvSpPr>
            <a:spLocks noGrp="1"/>
          </p:cNvSpPr>
          <p:nvPr>
            <p:ph sz="half" idx="2"/>
          </p:nvPr>
        </p:nvSpPr>
        <p:spPr>
          <a:xfrm>
            <a:off x="230945" y="1517232"/>
            <a:ext cx="8352679" cy="492207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 xmlns:a16="http://schemas.microsoft.com/office/drawing/2014/main" id="{7BB85929-26FD-4B65-BA05-D2A88ED65C98}"/>
              </a:ext>
            </a:extLst>
          </p:cNvPr>
          <p:cNvSpPr>
            <a:spLocks noGrp="1"/>
          </p:cNvSpPr>
          <p:nvPr>
            <p:ph type="body" sz="quarter" idx="3" hasCustomPrompt="1"/>
          </p:nvPr>
        </p:nvSpPr>
        <p:spPr>
          <a:xfrm>
            <a:off x="7377447" y="957030"/>
            <a:ext cx="4516279" cy="466097"/>
          </a:xfrm>
          <a:prstGeom prst="rect">
            <a:avLst/>
          </a:prstGeom>
        </p:spPr>
        <p:txBody>
          <a:bodyPr anchor="b"/>
          <a:lstStyle>
            <a:lvl1pPr marL="0" indent="0">
              <a:buNone/>
              <a:defRPr sz="2199" b="1" baseline="0">
                <a:latin typeface="+mj-lt"/>
                <a:cs typeface="Arial" panose="020B0604020202020204" pitchFamily="34" charset="0"/>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dirty="0"/>
              <a:t>Edit Master text </a:t>
            </a:r>
            <a:r>
              <a:rPr lang="en-US" dirty="0" smtClean="0"/>
              <a:t>styles</a:t>
            </a:r>
            <a:endParaRPr lang="en-US" dirty="0"/>
          </a:p>
        </p:txBody>
      </p:sp>
      <p:sp>
        <p:nvSpPr>
          <p:cNvPr id="6" name="Content Placeholder 5">
            <a:extLst>
              <a:ext uri="{FF2B5EF4-FFF2-40B4-BE49-F238E27FC236}">
                <a16:creationId xmlns="" xmlns:a16="http://schemas.microsoft.com/office/drawing/2014/main" id="{6E9CD863-442F-46A3-9F2F-C7E8648ADCAE}"/>
              </a:ext>
            </a:extLst>
          </p:cNvPr>
          <p:cNvSpPr>
            <a:spLocks noGrp="1"/>
          </p:cNvSpPr>
          <p:nvPr>
            <p:ph sz="quarter" idx="4"/>
          </p:nvPr>
        </p:nvSpPr>
        <p:spPr>
          <a:xfrm>
            <a:off x="7377448" y="1517233"/>
            <a:ext cx="4516279" cy="4732113"/>
          </a:xfrm>
          <a:prstGeom prst="rect">
            <a:avLst/>
          </a:prstGeom>
        </p:spPr>
        <p:txBody>
          <a:bodyPr/>
          <a:lstStyle>
            <a:lvl1pPr marL="0" indent="0">
              <a:buNone/>
              <a:defRPr>
                <a:latin typeface="Arial" panose="020B0604020202020204" pitchFamily="34" charset="0"/>
                <a:cs typeface="Arial" panose="020B0604020202020204" pitchFamily="34" charset="0"/>
              </a:defRPr>
            </a:lvl1pPr>
            <a:lvl2pPr algn="r">
              <a:defRPr>
                <a:latin typeface="Arial" panose="020B0604020202020204" pitchFamily="34" charset="0"/>
                <a:cs typeface="Arial" panose="020B0604020202020204" pitchFamily="34" charset="0"/>
              </a:defRPr>
            </a:lvl2pPr>
            <a:lvl3pPr algn="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endParaRPr lang="en-US" dirty="0"/>
          </a:p>
        </p:txBody>
      </p:sp>
      <p:sp>
        <p:nvSpPr>
          <p:cNvPr id="10" name="Slide Number Placeholder 5">
            <a:extLst>
              <a:ext uri="{FF2B5EF4-FFF2-40B4-BE49-F238E27FC236}">
                <a16:creationId xmlns="" xmlns:a16="http://schemas.microsoft.com/office/drawing/2014/main" id="{1A0C054D-8534-42BF-803C-A22EDB83F06B}"/>
              </a:ext>
            </a:extLst>
          </p:cNvPr>
          <p:cNvSpPr>
            <a:spLocks noGrp="1"/>
          </p:cNvSpPr>
          <p:nvPr>
            <p:ph type="sldNum" sz="quarter" idx="10"/>
          </p:nvPr>
        </p:nvSpPr>
        <p:spPr>
          <a:xfrm>
            <a:off x="9347470" y="6249345"/>
            <a:ext cx="2742486" cy="365125"/>
          </a:xfrm>
          <a:prstGeom prst="rect">
            <a:avLst/>
          </a:prstGeom>
        </p:spPr>
        <p:txBody>
          <a:bodyPr vert="horz" lIns="91440" tIns="45720" rIns="9144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08B1EFE8-A2EC-4AF9-B0EC-DE5C4DA8094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04225960"/>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 xmlns:a16="http://schemas.microsoft.com/office/drawing/2014/main" id="{1C1F2555-DEBD-4440-9C01-5841861042B2}"/>
              </a:ext>
            </a:extLst>
          </p:cNvPr>
          <p:cNvSpPr>
            <a:spLocks noGrp="1"/>
          </p:cNvSpPr>
          <p:nvPr>
            <p:ph type="sldNum" sz="quarter" idx="4"/>
          </p:nvPr>
        </p:nvSpPr>
        <p:spPr>
          <a:xfrm>
            <a:off x="9347470" y="6249345"/>
            <a:ext cx="2742486" cy="365125"/>
          </a:xfrm>
          <a:prstGeom prst="rect">
            <a:avLst/>
          </a:prstGeom>
        </p:spPr>
        <p:txBody>
          <a:bodyPr vert="horz" lIns="91440" tIns="45720" rIns="9144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DD95F43D-C05A-43B1-8627-AAB33B48D7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513655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20322B4-2688-4464-9B90-A03F746AA528}"/>
              </a:ext>
            </a:extLst>
          </p:cNvPr>
          <p:cNvSpPr>
            <a:spLocks noGrp="1"/>
          </p:cNvSpPr>
          <p:nvPr>
            <p:ph type="title"/>
          </p:nvPr>
        </p:nvSpPr>
        <p:spPr>
          <a:xfrm>
            <a:off x="839570" y="457200"/>
            <a:ext cx="3931213" cy="1600200"/>
          </a:xfrm>
          <a:prstGeom prst="rect">
            <a:avLst/>
          </a:prstGeom>
        </p:spPr>
        <p:txBody>
          <a:bodyPr anchor="b"/>
          <a:lstStyle>
            <a:lvl1pPr>
              <a:defRPr sz="3199" b="1">
                <a:latin typeface="+mj-lt"/>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 xmlns:a16="http://schemas.microsoft.com/office/drawing/2014/main" id="{AA002562-0870-41EA-BB88-D648A40DC11D}"/>
              </a:ext>
            </a:extLst>
          </p:cNvPr>
          <p:cNvSpPr>
            <a:spLocks noGrp="1"/>
          </p:cNvSpPr>
          <p:nvPr>
            <p:ph idx="1"/>
          </p:nvPr>
        </p:nvSpPr>
        <p:spPr>
          <a:xfrm>
            <a:off x="5181838" y="987426"/>
            <a:ext cx="6170593" cy="4873625"/>
          </a:xfrm>
          <a:prstGeom prst="rect">
            <a:avLst/>
          </a:prstGeom>
        </p:spPr>
        <p:txBody>
          <a:bodyPr/>
          <a:lstStyle>
            <a:lvl1pPr>
              <a:defRPr sz="3199">
                <a:latin typeface="Arial" panose="020B0604020202020204" pitchFamily="34" charset="0"/>
                <a:cs typeface="Arial" panose="020B0604020202020204" pitchFamily="34" charset="0"/>
              </a:defRPr>
            </a:lvl1pPr>
            <a:lvl2pPr>
              <a:defRPr sz="2799">
                <a:latin typeface="Arial" panose="020B0604020202020204" pitchFamily="34" charset="0"/>
                <a:cs typeface="Arial" panose="020B0604020202020204" pitchFamily="34" charset="0"/>
              </a:defRPr>
            </a:lvl2pPr>
            <a:lvl3pPr>
              <a:defRPr sz="2399">
                <a:latin typeface="Arial" panose="020B0604020202020204" pitchFamily="34" charset="0"/>
                <a:cs typeface="Arial" panose="020B0604020202020204" pitchFamily="34" charset="0"/>
              </a:defRPr>
            </a:lvl3pPr>
            <a:lvl4pPr>
              <a:defRPr sz="1999">
                <a:latin typeface="Arial" panose="020B0604020202020204" pitchFamily="34" charset="0"/>
                <a:cs typeface="Arial" panose="020B0604020202020204" pitchFamily="34" charset="0"/>
              </a:defRPr>
            </a:lvl4pPr>
            <a:lvl5pPr>
              <a:defRPr sz="1999">
                <a:latin typeface="Arial" panose="020B0604020202020204" pitchFamily="34" charset="0"/>
                <a:cs typeface="Arial" panose="020B0604020202020204" pitchFamily="34" charset="0"/>
              </a:defRPr>
            </a:lvl5pPr>
            <a:lvl6pPr>
              <a:defRPr sz="1999"/>
            </a:lvl6pPr>
            <a:lvl7pPr>
              <a:defRPr sz="1999"/>
            </a:lvl7pPr>
            <a:lvl8pPr>
              <a:defRPr sz="1999"/>
            </a:lvl8pPr>
            <a:lvl9pPr>
              <a:defRPr sz="1999"/>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 xmlns:a16="http://schemas.microsoft.com/office/drawing/2014/main" id="{5F1F079F-A2CA-49B7-9B51-DDF724837C3F}"/>
              </a:ext>
            </a:extLst>
          </p:cNvPr>
          <p:cNvSpPr>
            <a:spLocks noGrp="1"/>
          </p:cNvSpPr>
          <p:nvPr>
            <p:ph type="body" sz="half" idx="2"/>
          </p:nvPr>
        </p:nvSpPr>
        <p:spPr>
          <a:xfrm>
            <a:off x="839570" y="2057400"/>
            <a:ext cx="3931213" cy="3811588"/>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dirty="0"/>
              <a:t>Edit Master text styles</a:t>
            </a:r>
          </a:p>
        </p:txBody>
      </p:sp>
      <p:sp>
        <p:nvSpPr>
          <p:cNvPr id="8" name="Slide Number Placeholder 5">
            <a:extLst>
              <a:ext uri="{FF2B5EF4-FFF2-40B4-BE49-F238E27FC236}">
                <a16:creationId xmlns="" xmlns:a16="http://schemas.microsoft.com/office/drawing/2014/main" id="{51270B2B-FEA2-49D3-9BB3-236849F4E45A}"/>
              </a:ext>
            </a:extLst>
          </p:cNvPr>
          <p:cNvSpPr>
            <a:spLocks noGrp="1"/>
          </p:cNvSpPr>
          <p:nvPr>
            <p:ph type="sldNum" sz="quarter" idx="4"/>
          </p:nvPr>
        </p:nvSpPr>
        <p:spPr>
          <a:xfrm>
            <a:off x="9347470" y="6249345"/>
            <a:ext cx="2742486" cy="365125"/>
          </a:xfrm>
          <a:prstGeom prst="rect">
            <a:avLst/>
          </a:prstGeom>
        </p:spPr>
        <p:txBody>
          <a:bodyPr vert="horz" lIns="91440" tIns="45720" rIns="9144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4F504EAA-F366-40F1-958D-9DC321AEA4D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43270657"/>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88C2A0F-526C-41BD-9049-E117874003F7}"/>
              </a:ext>
            </a:extLst>
          </p:cNvPr>
          <p:cNvSpPr>
            <a:spLocks noGrp="1"/>
          </p:cNvSpPr>
          <p:nvPr>
            <p:ph type="title"/>
          </p:nvPr>
        </p:nvSpPr>
        <p:spPr>
          <a:xfrm>
            <a:off x="839570" y="457200"/>
            <a:ext cx="3931213" cy="1600200"/>
          </a:xfrm>
          <a:prstGeom prst="rect">
            <a:avLst/>
          </a:prstGeom>
        </p:spPr>
        <p:txBody>
          <a:bodyPr anchor="b"/>
          <a:lstStyle>
            <a:lvl1pPr>
              <a:defRPr sz="3199" b="1">
                <a:latin typeface="+mj-lt"/>
                <a:cs typeface="Arial" panose="020B0604020202020204" pitchFamily="34" charset="0"/>
              </a:defRPr>
            </a:lvl1pPr>
          </a:lstStyle>
          <a:p>
            <a:r>
              <a:rPr lang="en-US" dirty="0"/>
              <a:t>Click to edit Master title style</a:t>
            </a:r>
          </a:p>
        </p:txBody>
      </p:sp>
      <p:sp>
        <p:nvSpPr>
          <p:cNvPr id="3" name="Picture Placeholder 2">
            <a:extLst>
              <a:ext uri="{FF2B5EF4-FFF2-40B4-BE49-F238E27FC236}">
                <a16:creationId xmlns="" xmlns:a16="http://schemas.microsoft.com/office/drawing/2014/main" id="{79C5675A-2B58-4F48-9AA5-AF1B28F2D9EE}"/>
              </a:ext>
            </a:extLst>
          </p:cNvPr>
          <p:cNvSpPr>
            <a:spLocks noGrp="1"/>
          </p:cNvSpPr>
          <p:nvPr>
            <p:ph type="pic" idx="1"/>
          </p:nvPr>
        </p:nvSpPr>
        <p:spPr>
          <a:xfrm>
            <a:off x="5181838" y="987426"/>
            <a:ext cx="6170593" cy="4873625"/>
          </a:xfrm>
          <a:prstGeom prst="rect">
            <a:avLst/>
          </a:prstGeo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a:extLst>
              <a:ext uri="{FF2B5EF4-FFF2-40B4-BE49-F238E27FC236}">
                <a16:creationId xmlns="" xmlns:a16="http://schemas.microsoft.com/office/drawing/2014/main" id="{EF7AEEA3-5F5E-45D2-ABC5-F9C1E6118706}"/>
              </a:ext>
            </a:extLst>
          </p:cNvPr>
          <p:cNvSpPr>
            <a:spLocks noGrp="1"/>
          </p:cNvSpPr>
          <p:nvPr>
            <p:ph type="body" sz="half" idx="2"/>
          </p:nvPr>
        </p:nvSpPr>
        <p:spPr>
          <a:xfrm>
            <a:off x="839570" y="2057400"/>
            <a:ext cx="3931213" cy="3811588"/>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dirty="0"/>
              <a:t>Edit Master text styles</a:t>
            </a:r>
          </a:p>
        </p:txBody>
      </p:sp>
      <p:sp>
        <p:nvSpPr>
          <p:cNvPr id="8" name="Slide Number Placeholder 5">
            <a:extLst>
              <a:ext uri="{FF2B5EF4-FFF2-40B4-BE49-F238E27FC236}">
                <a16:creationId xmlns="" xmlns:a16="http://schemas.microsoft.com/office/drawing/2014/main" id="{6F63A4F4-32FB-47FF-BAF4-B8156BCA4A8E}"/>
              </a:ext>
            </a:extLst>
          </p:cNvPr>
          <p:cNvSpPr>
            <a:spLocks noGrp="1"/>
          </p:cNvSpPr>
          <p:nvPr>
            <p:ph type="sldNum" sz="quarter" idx="4"/>
          </p:nvPr>
        </p:nvSpPr>
        <p:spPr>
          <a:xfrm>
            <a:off x="9347470" y="6249345"/>
            <a:ext cx="2742486" cy="365125"/>
          </a:xfrm>
          <a:prstGeom prst="rect">
            <a:avLst/>
          </a:prstGeom>
        </p:spPr>
        <p:txBody>
          <a:bodyPr vert="horz" lIns="91440" tIns="45720" rIns="9144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4FBF6929-FE95-4288-ABA8-61A3FFEA566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668537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502734D8-EC4D-441A-9660-D5C54A1F5BA1}"/>
              </a:ext>
            </a:extLst>
          </p:cNvPr>
          <p:cNvSpPr>
            <a:spLocks/>
          </p:cNvSpPr>
          <p:nvPr userDrawn="1"/>
        </p:nvSpPr>
        <p:spPr>
          <a:xfrm>
            <a:off x="646010" y="2120254"/>
            <a:ext cx="11552051" cy="45719"/>
          </a:xfrm>
          <a:prstGeom prst="rect">
            <a:avLst/>
          </a:prstGeom>
          <a:solidFill>
            <a:srgbClr val="0568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prstClr val="white"/>
              </a:solidFill>
            </a:endParaRPr>
          </a:p>
        </p:txBody>
      </p:sp>
      <p:sp>
        <p:nvSpPr>
          <p:cNvPr id="11" name="Text Placeholder 10">
            <a:extLst>
              <a:ext uri="{FF2B5EF4-FFF2-40B4-BE49-F238E27FC236}">
                <a16:creationId xmlns="" xmlns:a16="http://schemas.microsoft.com/office/drawing/2014/main" id="{CDD54C8E-C941-471A-8F6A-3D8908080A1F}"/>
              </a:ext>
            </a:extLst>
          </p:cNvPr>
          <p:cNvSpPr>
            <a:spLocks noGrp="1"/>
          </p:cNvSpPr>
          <p:nvPr>
            <p:ph type="body" sz="quarter" idx="10" hasCustomPrompt="1"/>
          </p:nvPr>
        </p:nvSpPr>
        <p:spPr>
          <a:xfrm>
            <a:off x="645947" y="1166813"/>
            <a:ext cx="11365127" cy="862012"/>
          </a:xfrm>
          <a:prstGeom prst="rect">
            <a:avLst/>
          </a:prstGeom>
        </p:spPr>
        <p:txBody>
          <a:bodyPr/>
          <a:lstStyle>
            <a:lvl1pPr marL="0" indent="0">
              <a:buNone/>
              <a:defRPr sz="5998" b="0">
                <a:solidFill>
                  <a:srgbClr val="427562"/>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stStyle>
          <a:p>
            <a:pPr lvl="0"/>
            <a:r>
              <a:rPr lang="en-US" dirty="0"/>
              <a:t>Section Title</a:t>
            </a:r>
          </a:p>
          <a:p>
            <a:pPr lvl="1"/>
            <a:endParaRPr lang="en-US" dirty="0"/>
          </a:p>
        </p:txBody>
      </p:sp>
      <p:sp>
        <p:nvSpPr>
          <p:cNvPr id="3" name="Text Placeholder 2"/>
          <p:cNvSpPr>
            <a:spLocks noGrp="1"/>
          </p:cNvSpPr>
          <p:nvPr>
            <p:ph type="body" sz="quarter" idx="11" hasCustomPrompt="1"/>
          </p:nvPr>
        </p:nvSpPr>
        <p:spPr>
          <a:xfrm>
            <a:off x="996691" y="2487614"/>
            <a:ext cx="4859659" cy="1722437"/>
          </a:xfrm>
          <a:prstGeom prst="rect">
            <a:avLst/>
          </a:prstGeom>
        </p:spPr>
        <p:txBody>
          <a:bodyPr/>
          <a:lstStyle>
            <a:lvl1pPr>
              <a:defRPr>
                <a:latin typeface="Arial" panose="020B0604020202020204" pitchFamily="34" charset="0"/>
                <a:cs typeface="Arial" panose="020B0604020202020204" pitchFamily="34" charset="0"/>
              </a:defRPr>
            </a:lvl1pPr>
          </a:lstStyle>
          <a:p>
            <a:pPr lvl="0"/>
            <a:r>
              <a:rPr lang="en-US" dirty="0"/>
              <a:t>Topics</a:t>
            </a:r>
          </a:p>
        </p:txBody>
      </p:sp>
    </p:spTree>
    <p:extLst>
      <p:ext uri="{BB962C8B-B14F-4D97-AF65-F5344CB8AC3E}">
        <p14:creationId xmlns:p14="http://schemas.microsoft.com/office/powerpoint/2010/main" val="9389203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502734D8-EC4D-441A-9660-D5C54A1F5BA1}"/>
              </a:ext>
            </a:extLst>
          </p:cNvPr>
          <p:cNvSpPr>
            <a:spLocks/>
          </p:cNvSpPr>
          <p:nvPr userDrawn="1"/>
        </p:nvSpPr>
        <p:spPr>
          <a:xfrm>
            <a:off x="646010" y="2120254"/>
            <a:ext cx="11552051" cy="45719"/>
          </a:xfrm>
          <a:prstGeom prst="rect">
            <a:avLst/>
          </a:prstGeom>
          <a:solidFill>
            <a:srgbClr val="0568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prstClr val="white"/>
              </a:solidFill>
            </a:endParaRPr>
          </a:p>
        </p:txBody>
      </p:sp>
      <p:sp>
        <p:nvSpPr>
          <p:cNvPr id="11" name="Text Placeholder 10">
            <a:extLst>
              <a:ext uri="{FF2B5EF4-FFF2-40B4-BE49-F238E27FC236}">
                <a16:creationId xmlns="" xmlns:a16="http://schemas.microsoft.com/office/drawing/2014/main" id="{CDD54C8E-C941-471A-8F6A-3D8908080A1F}"/>
              </a:ext>
            </a:extLst>
          </p:cNvPr>
          <p:cNvSpPr>
            <a:spLocks noGrp="1"/>
          </p:cNvSpPr>
          <p:nvPr>
            <p:ph type="body" sz="quarter" idx="10" hasCustomPrompt="1"/>
          </p:nvPr>
        </p:nvSpPr>
        <p:spPr>
          <a:xfrm>
            <a:off x="645947" y="1166813"/>
            <a:ext cx="11365127" cy="862012"/>
          </a:xfrm>
          <a:prstGeom prst="rect">
            <a:avLst/>
          </a:prstGeom>
        </p:spPr>
        <p:txBody>
          <a:bodyPr/>
          <a:lstStyle>
            <a:lvl1pPr marL="0" indent="0">
              <a:buNone/>
              <a:defRPr sz="5998" b="0">
                <a:solidFill>
                  <a:srgbClr val="427562"/>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stStyle>
          <a:p>
            <a:pPr lvl="0"/>
            <a:r>
              <a:rPr lang="en-US" dirty="0"/>
              <a:t>Section Title</a:t>
            </a:r>
          </a:p>
          <a:p>
            <a:pPr lvl="1"/>
            <a:endParaRPr lang="en-US" dirty="0"/>
          </a:p>
        </p:txBody>
      </p:sp>
      <p:sp>
        <p:nvSpPr>
          <p:cNvPr id="3" name="Text Placeholder 2"/>
          <p:cNvSpPr>
            <a:spLocks noGrp="1"/>
          </p:cNvSpPr>
          <p:nvPr>
            <p:ph type="body" sz="quarter" idx="11" hasCustomPrompt="1"/>
          </p:nvPr>
        </p:nvSpPr>
        <p:spPr>
          <a:xfrm>
            <a:off x="996691" y="2487614"/>
            <a:ext cx="4859659" cy="1722437"/>
          </a:xfrm>
          <a:prstGeom prst="rect">
            <a:avLst/>
          </a:prstGeom>
        </p:spPr>
        <p:txBody>
          <a:bodyPr/>
          <a:lstStyle>
            <a:lvl1pPr>
              <a:defRPr>
                <a:latin typeface="Arial" panose="020B0604020202020204" pitchFamily="34" charset="0"/>
                <a:cs typeface="Arial" panose="020B0604020202020204" pitchFamily="34" charset="0"/>
              </a:defRPr>
            </a:lvl1pPr>
          </a:lstStyle>
          <a:p>
            <a:pPr lvl="0"/>
            <a:r>
              <a:rPr lang="en-US" dirty="0"/>
              <a:t>Topics</a:t>
            </a:r>
          </a:p>
        </p:txBody>
      </p:sp>
    </p:spTree>
    <p:extLst>
      <p:ext uri="{BB962C8B-B14F-4D97-AF65-F5344CB8AC3E}">
        <p14:creationId xmlns:p14="http://schemas.microsoft.com/office/powerpoint/2010/main" val="4240997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Left_Two Content">
    <p:spTree>
      <p:nvGrpSpPr>
        <p:cNvPr id="1" name=""/>
        <p:cNvGrpSpPr/>
        <p:nvPr/>
      </p:nvGrpSpPr>
      <p:grpSpPr>
        <a:xfrm>
          <a:off x="0" y="0"/>
          <a:ext cx="0" cy="0"/>
          <a:chOff x="0" y="0"/>
          <a:chExt cx="0" cy="0"/>
        </a:xfrm>
      </p:grpSpPr>
      <p:sp>
        <p:nvSpPr>
          <p:cNvPr id="8" name="Rectangle 7"/>
          <p:cNvSpPr/>
          <p:nvPr userDrawn="1"/>
        </p:nvSpPr>
        <p:spPr>
          <a:xfrm>
            <a:off x="4799013" y="1447800"/>
            <a:ext cx="7389812" cy="4495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0" y="1447800"/>
            <a:ext cx="4799012" cy="4495800"/>
          </a:xfrm>
          <a:prstGeom prst="rect">
            <a:avLst/>
          </a:prstGeom>
          <a:solidFill>
            <a:srgbClr val="9F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rot="2700000">
            <a:off x="4481138" y="3378947"/>
            <a:ext cx="672726" cy="67272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lvl1pPr algn="l">
              <a:defRPr>
                <a:solidFill>
                  <a:srgbClr val="9F0F32"/>
                </a:solidFill>
                <a:latin typeface="Georgia" charset="0"/>
                <a:ea typeface="Georgia" charset="0"/>
                <a:cs typeface="Georgia" charset="0"/>
              </a:defRPr>
            </a:lvl1pPr>
          </a:lstStyle>
          <a:p>
            <a:r>
              <a:rPr lang="en-US" dirty="0"/>
              <a:t>Click to edit Master title style</a:t>
            </a:r>
          </a:p>
        </p:txBody>
      </p:sp>
      <p:sp>
        <p:nvSpPr>
          <p:cNvPr id="3" name="Content Placeholder 2"/>
          <p:cNvSpPr>
            <a:spLocks noGrp="1"/>
          </p:cNvSpPr>
          <p:nvPr>
            <p:ph sz="half" idx="1" hasCustomPrompt="1"/>
          </p:nvPr>
        </p:nvSpPr>
        <p:spPr>
          <a:xfrm>
            <a:off x="379413" y="1600201"/>
            <a:ext cx="3810000" cy="4190999"/>
          </a:xfrm>
        </p:spPr>
        <p:txBody>
          <a:bodyPr anchor="ctr" anchorCtr="0">
            <a:noAutofit/>
          </a:bodyPr>
          <a:lstStyle>
            <a:lvl1pPr marL="0" indent="0">
              <a:buNone/>
              <a:defRPr sz="3600">
                <a:solidFill>
                  <a:schemeClr val="bg1"/>
                </a:solidFill>
                <a:latin typeface="Georgia" charset="0"/>
                <a:ea typeface="Georgia" charset="0"/>
                <a:cs typeface="Georgia" charset="0"/>
              </a:defRPr>
            </a:lvl1pPr>
            <a:lvl2pPr marL="457200" indent="0">
              <a:buNone/>
              <a:defRPr sz="3600">
                <a:solidFill>
                  <a:schemeClr val="bg1"/>
                </a:solidFill>
                <a:latin typeface="Georgia" charset="0"/>
                <a:ea typeface="Georgia" charset="0"/>
                <a:cs typeface="Georgia" charset="0"/>
              </a:defRPr>
            </a:lvl2pPr>
            <a:lvl3pPr marL="914400" indent="0">
              <a:buNone/>
              <a:defRPr sz="3600">
                <a:solidFill>
                  <a:schemeClr val="bg1"/>
                </a:solidFill>
                <a:latin typeface="Georgia" charset="0"/>
                <a:ea typeface="Georgia" charset="0"/>
                <a:cs typeface="Georgia" charset="0"/>
              </a:defRPr>
            </a:lvl3pPr>
            <a:lvl4pPr marL="1371600" indent="0">
              <a:buNone/>
              <a:defRPr sz="3600">
                <a:solidFill>
                  <a:schemeClr val="bg1"/>
                </a:solidFill>
                <a:latin typeface="Georgia" charset="0"/>
                <a:ea typeface="Georgia" charset="0"/>
                <a:cs typeface="Georgia" charset="0"/>
              </a:defRPr>
            </a:lvl4pPr>
            <a:lvl5pPr marL="1828800" indent="0">
              <a:buNone/>
              <a:defRPr sz="3600">
                <a:solidFill>
                  <a:schemeClr val="bg1"/>
                </a:solidFill>
                <a:latin typeface="Georgia" charset="0"/>
                <a:ea typeface="Georgia" charset="0"/>
                <a:cs typeface="Georgia" charset="0"/>
              </a:defRPr>
            </a:lvl5pPr>
            <a:lvl6pPr>
              <a:defRPr sz="1800"/>
            </a:lvl6pPr>
            <a:lvl7pPr>
              <a:defRPr sz="1800"/>
            </a:lvl7pPr>
            <a:lvl8pPr>
              <a:defRPr sz="1800"/>
            </a:lvl8pPr>
            <a:lvl9pPr>
              <a:defRPr sz="1800"/>
            </a:lvl9pPr>
          </a:lstStyle>
          <a:p>
            <a:pPr lvl="0"/>
            <a:r>
              <a:rPr lang="en-US" dirty="0"/>
              <a:t>Click to edit level</a:t>
            </a:r>
          </a:p>
        </p:txBody>
      </p:sp>
      <p:sp>
        <p:nvSpPr>
          <p:cNvPr id="4" name="Content Placeholder 3"/>
          <p:cNvSpPr>
            <a:spLocks noGrp="1"/>
          </p:cNvSpPr>
          <p:nvPr>
            <p:ph sz="half" idx="2"/>
          </p:nvPr>
        </p:nvSpPr>
        <p:spPr>
          <a:xfrm>
            <a:off x="5027613" y="1600201"/>
            <a:ext cx="6781799" cy="4190999"/>
          </a:xfrm>
        </p:spPr>
        <p:txBody>
          <a:bodyPr anchor="ctr" anchorCtr="0"/>
          <a:lstStyle>
            <a:lvl1pPr>
              <a:defRPr sz="2800" b="0" i="0">
                <a:solidFill>
                  <a:srgbClr val="522002"/>
                </a:solidFill>
                <a:latin typeface="Arial" charset="0"/>
                <a:ea typeface="Arial" charset="0"/>
                <a:cs typeface="Arial" charset="0"/>
              </a:defRPr>
            </a:lvl1pPr>
            <a:lvl2pPr>
              <a:defRPr sz="2400" b="0" i="0">
                <a:solidFill>
                  <a:srgbClr val="522002"/>
                </a:solidFill>
                <a:latin typeface="Arial" charset="0"/>
                <a:ea typeface="Arial" charset="0"/>
                <a:cs typeface="Arial" charset="0"/>
              </a:defRPr>
            </a:lvl2pPr>
            <a:lvl3pPr>
              <a:defRPr sz="2000" b="0" i="0">
                <a:solidFill>
                  <a:srgbClr val="522002"/>
                </a:solidFill>
                <a:latin typeface="Arial" charset="0"/>
                <a:ea typeface="Arial" charset="0"/>
                <a:cs typeface="Arial" charset="0"/>
              </a:defRPr>
            </a:lvl3pPr>
            <a:lvl4pPr>
              <a:defRPr sz="1800" b="0" i="0">
                <a:solidFill>
                  <a:srgbClr val="522002"/>
                </a:solidFill>
                <a:latin typeface="Arial" charset="0"/>
                <a:ea typeface="Arial" charset="0"/>
                <a:cs typeface="Arial" charset="0"/>
              </a:defRPr>
            </a:lvl4pPr>
            <a:lvl5pPr>
              <a:defRPr sz="1800" b="0" i="0">
                <a:solidFill>
                  <a:srgbClr val="522002"/>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609441" y="6356351"/>
            <a:ext cx="2844059" cy="365125"/>
          </a:xfrm>
          <a:prstGeom prst="rect">
            <a:avLst/>
          </a:prstGeom>
        </p:spPr>
        <p:txBody>
          <a:bodyPr/>
          <a:lstStyle/>
          <a:p>
            <a:fld id="{7B513903-C86C-435C-B8AA-28BE48A23FB2}" type="datetimeFigureOut">
              <a:rPr lang="en-US" smtClean="0"/>
              <a:t>10/4/2019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7D5BA5F-B4D4-466A-A51F-23DAA07F3613}" type="slidenum">
              <a:rPr lang="en-US" smtClean="0"/>
              <a:t>‹#›</a:t>
            </a:fld>
            <a:endParaRPr lang="en-US" dirty="0"/>
          </a:p>
        </p:txBody>
      </p:sp>
    </p:spTree>
    <p:extLst>
      <p:ext uri="{BB962C8B-B14F-4D97-AF65-F5344CB8AC3E}">
        <p14:creationId xmlns:p14="http://schemas.microsoft.com/office/powerpoint/2010/main" val="536698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502734D8-EC4D-441A-9660-D5C54A1F5BA1}"/>
              </a:ext>
            </a:extLst>
          </p:cNvPr>
          <p:cNvSpPr>
            <a:spLocks/>
          </p:cNvSpPr>
          <p:nvPr userDrawn="1"/>
        </p:nvSpPr>
        <p:spPr>
          <a:xfrm>
            <a:off x="646010" y="2120254"/>
            <a:ext cx="11552051" cy="45719"/>
          </a:xfrm>
          <a:prstGeom prst="rect">
            <a:avLst/>
          </a:prstGeom>
          <a:solidFill>
            <a:srgbClr val="0568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prstClr val="white"/>
              </a:solidFill>
            </a:endParaRPr>
          </a:p>
        </p:txBody>
      </p:sp>
      <p:sp>
        <p:nvSpPr>
          <p:cNvPr id="11" name="Text Placeholder 10">
            <a:extLst>
              <a:ext uri="{FF2B5EF4-FFF2-40B4-BE49-F238E27FC236}">
                <a16:creationId xmlns="" xmlns:a16="http://schemas.microsoft.com/office/drawing/2014/main" id="{CDD54C8E-C941-471A-8F6A-3D8908080A1F}"/>
              </a:ext>
            </a:extLst>
          </p:cNvPr>
          <p:cNvSpPr>
            <a:spLocks noGrp="1"/>
          </p:cNvSpPr>
          <p:nvPr>
            <p:ph type="body" sz="quarter" idx="10" hasCustomPrompt="1"/>
          </p:nvPr>
        </p:nvSpPr>
        <p:spPr>
          <a:xfrm>
            <a:off x="645947" y="1166813"/>
            <a:ext cx="11365127" cy="862012"/>
          </a:xfrm>
          <a:prstGeom prst="rect">
            <a:avLst/>
          </a:prstGeom>
        </p:spPr>
        <p:txBody>
          <a:bodyPr/>
          <a:lstStyle>
            <a:lvl1pPr marL="0" indent="0">
              <a:buNone/>
              <a:defRPr sz="5998" b="0">
                <a:solidFill>
                  <a:srgbClr val="427562"/>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stStyle>
          <a:p>
            <a:pPr lvl="0"/>
            <a:r>
              <a:rPr lang="en-US" dirty="0"/>
              <a:t>Section Title</a:t>
            </a:r>
          </a:p>
          <a:p>
            <a:pPr lvl="1"/>
            <a:endParaRPr lang="en-US" dirty="0"/>
          </a:p>
        </p:txBody>
      </p:sp>
      <p:sp>
        <p:nvSpPr>
          <p:cNvPr id="3" name="Text Placeholder 2"/>
          <p:cNvSpPr>
            <a:spLocks noGrp="1"/>
          </p:cNvSpPr>
          <p:nvPr>
            <p:ph type="body" sz="quarter" idx="11" hasCustomPrompt="1"/>
          </p:nvPr>
        </p:nvSpPr>
        <p:spPr>
          <a:xfrm>
            <a:off x="996691" y="2487614"/>
            <a:ext cx="4859659" cy="1722437"/>
          </a:xfrm>
          <a:prstGeom prst="rect">
            <a:avLst/>
          </a:prstGeom>
        </p:spPr>
        <p:txBody>
          <a:bodyPr/>
          <a:lstStyle>
            <a:lvl1pPr>
              <a:defRPr>
                <a:latin typeface="Arial" panose="020B0604020202020204" pitchFamily="34" charset="0"/>
                <a:cs typeface="Arial" panose="020B0604020202020204" pitchFamily="34" charset="0"/>
              </a:defRPr>
            </a:lvl1pPr>
          </a:lstStyle>
          <a:p>
            <a:pPr lvl="0"/>
            <a:r>
              <a:rPr lang="en-US" dirty="0"/>
              <a:t>Topics</a:t>
            </a:r>
          </a:p>
        </p:txBody>
      </p:sp>
    </p:spTree>
    <p:extLst>
      <p:ext uri="{BB962C8B-B14F-4D97-AF65-F5344CB8AC3E}">
        <p14:creationId xmlns:p14="http://schemas.microsoft.com/office/powerpoint/2010/main" val="4070934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ight_Two Content">
    <p:spTree>
      <p:nvGrpSpPr>
        <p:cNvPr id="1" name=""/>
        <p:cNvGrpSpPr/>
        <p:nvPr/>
      </p:nvGrpSpPr>
      <p:grpSpPr>
        <a:xfrm>
          <a:off x="0" y="0"/>
          <a:ext cx="0" cy="0"/>
          <a:chOff x="0" y="0"/>
          <a:chExt cx="0" cy="0"/>
        </a:xfrm>
      </p:grpSpPr>
      <p:grpSp>
        <p:nvGrpSpPr>
          <p:cNvPr id="13" name="Group 12"/>
          <p:cNvGrpSpPr/>
          <p:nvPr userDrawn="1"/>
        </p:nvGrpSpPr>
        <p:grpSpPr>
          <a:xfrm flipH="1">
            <a:off x="0" y="1447800"/>
            <a:ext cx="12188825" cy="4495800"/>
            <a:chOff x="0" y="1447800"/>
            <a:chExt cx="12188825" cy="4495800"/>
          </a:xfrm>
        </p:grpSpPr>
        <p:sp>
          <p:nvSpPr>
            <p:cNvPr id="10" name="Rectangle 9"/>
            <p:cNvSpPr/>
            <p:nvPr userDrawn="1"/>
          </p:nvSpPr>
          <p:spPr>
            <a:xfrm>
              <a:off x="4799013" y="1447800"/>
              <a:ext cx="7389812" cy="4495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0" y="1447800"/>
              <a:ext cx="4799012" cy="4495800"/>
            </a:xfrm>
            <a:prstGeom prst="rect">
              <a:avLst/>
            </a:prstGeom>
            <a:solidFill>
              <a:srgbClr val="9F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rot="2700000">
              <a:off x="4481138" y="3378947"/>
              <a:ext cx="672726" cy="67272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a:xfrm>
            <a:off x="609441" y="274638"/>
            <a:ext cx="10969943" cy="1143000"/>
          </a:xfrm>
        </p:spPr>
        <p:txBody>
          <a:bodyPr/>
          <a:lstStyle>
            <a:lvl1pPr>
              <a:defRPr/>
            </a:lvl1pPr>
          </a:lstStyle>
          <a:p>
            <a:r>
              <a:rPr lang="en-US"/>
              <a:t>Click to edit Master title style</a:t>
            </a:r>
          </a:p>
        </p:txBody>
      </p:sp>
      <p:sp>
        <p:nvSpPr>
          <p:cNvPr id="4" name="Content Placeholder 3"/>
          <p:cNvSpPr>
            <a:spLocks noGrp="1"/>
          </p:cNvSpPr>
          <p:nvPr>
            <p:ph sz="half" idx="2"/>
          </p:nvPr>
        </p:nvSpPr>
        <p:spPr>
          <a:xfrm>
            <a:off x="556498" y="1600200"/>
            <a:ext cx="6528514" cy="4191000"/>
          </a:xfrm>
        </p:spPr>
        <p:txBody>
          <a:bodyPr anchor="ctr"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7999412" y="1600200"/>
            <a:ext cx="3886200" cy="4191001"/>
          </a:xfrm>
        </p:spPr>
        <p:txBody>
          <a:bodyPr anchor="ctr" anchorCtr="0">
            <a:noAutofit/>
          </a:bodyPr>
          <a:lstStyle>
            <a:lvl1pPr marL="0" indent="0" algn="ctr">
              <a:buNone/>
              <a:defRPr sz="3600">
                <a:solidFill>
                  <a:schemeClr val="bg1"/>
                </a:solidFill>
                <a:latin typeface="Georgia" charset="0"/>
                <a:ea typeface="Georgia" charset="0"/>
                <a:cs typeface="Georgia" charset="0"/>
              </a:defRPr>
            </a:lvl1pPr>
            <a:lvl2pPr marL="457200" indent="0">
              <a:buNone/>
              <a:defRPr sz="3600">
                <a:solidFill>
                  <a:schemeClr val="bg1"/>
                </a:solidFill>
                <a:latin typeface="Georgia" charset="0"/>
                <a:ea typeface="Georgia" charset="0"/>
                <a:cs typeface="Georgia" charset="0"/>
              </a:defRPr>
            </a:lvl2pPr>
            <a:lvl3pPr marL="914400" indent="0">
              <a:buNone/>
              <a:defRPr sz="3600">
                <a:solidFill>
                  <a:schemeClr val="bg1"/>
                </a:solidFill>
                <a:latin typeface="Georgia" charset="0"/>
                <a:ea typeface="Georgia" charset="0"/>
                <a:cs typeface="Georgia" charset="0"/>
              </a:defRPr>
            </a:lvl3pPr>
            <a:lvl4pPr marL="1371600" indent="0">
              <a:buNone/>
              <a:defRPr sz="3600">
                <a:solidFill>
                  <a:schemeClr val="bg1"/>
                </a:solidFill>
                <a:latin typeface="Georgia" charset="0"/>
                <a:ea typeface="Georgia" charset="0"/>
                <a:cs typeface="Georgia" charset="0"/>
              </a:defRPr>
            </a:lvl4pPr>
            <a:lvl5pPr marL="1828800" indent="0">
              <a:buNone/>
              <a:defRPr sz="3600">
                <a:solidFill>
                  <a:schemeClr val="bg1"/>
                </a:solidFill>
                <a:latin typeface="Georgia" charset="0"/>
                <a:ea typeface="Georgia" charset="0"/>
                <a:cs typeface="Georgia" charset="0"/>
              </a:defRPr>
            </a:lvl5pPr>
            <a:lvl6pPr>
              <a:defRPr sz="1600"/>
            </a:lvl6pPr>
            <a:lvl7pPr>
              <a:defRPr sz="1600"/>
            </a:lvl7pPr>
            <a:lvl8pPr>
              <a:defRPr sz="1600"/>
            </a:lvl8pPr>
            <a:lvl9pPr>
              <a:defRPr sz="1600"/>
            </a:lvl9pPr>
          </a:lstStyle>
          <a:p>
            <a:pPr lvl="0"/>
            <a:r>
              <a:rPr lang="en-US" dirty="0"/>
              <a:t>Click to edit Master text styles</a:t>
            </a:r>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7D5BA5F-B4D4-466A-A51F-23DAA07F3613}" type="slidenum">
              <a:rPr lang="en-US" smtClean="0"/>
              <a:t>‹#›</a:t>
            </a:fld>
            <a:endParaRPr lang="en-US" dirty="0"/>
          </a:p>
        </p:txBody>
      </p:sp>
    </p:spTree>
    <p:extLst>
      <p:ext uri="{BB962C8B-B14F-4D97-AF65-F5344CB8AC3E}">
        <p14:creationId xmlns:p14="http://schemas.microsoft.com/office/powerpoint/2010/main" val="2206066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ft_3 Bullet Point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6000"/>
            </a:lvl1pPr>
          </a:lstStyle>
          <a:p>
            <a:r>
              <a:rPr lang="en-US" dirty="0"/>
              <a:t>Click to edit Master title style</a:t>
            </a:r>
          </a:p>
        </p:txBody>
      </p:sp>
      <p:sp>
        <p:nvSpPr>
          <p:cNvPr id="5" name="Slide Number Placeholder 4"/>
          <p:cNvSpPr>
            <a:spLocks noGrp="1"/>
          </p:cNvSpPr>
          <p:nvPr>
            <p:ph type="sldNum" sz="quarter" idx="12"/>
          </p:nvPr>
        </p:nvSpPr>
        <p:spPr>
          <a:xfrm>
            <a:off x="9142412" y="6172200"/>
            <a:ext cx="2844059" cy="365125"/>
          </a:xfrm>
        </p:spPr>
        <p:txBody>
          <a:bodyPr/>
          <a:lstStyle/>
          <a:p>
            <a:fld id="{67D5BA5F-B4D4-466A-A51F-23DAA07F3613}" type="slidenum">
              <a:rPr lang="en-US" smtClean="0"/>
              <a:t>‹#›</a:t>
            </a:fld>
            <a:endParaRPr lang="en-US" dirty="0"/>
          </a:p>
        </p:txBody>
      </p:sp>
      <p:sp>
        <p:nvSpPr>
          <p:cNvPr id="9" name="Rectangle 8"/>
          <p:cNvSpPr/>
          <p:nvPr userDrawn="1"/>
        </p:nvSpPr>
        <p:spPr>
          <a:xfrm>
            <a:off x="4875211" y="1447800"/>
            <a:ext cx="7313613" cy="1447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4875212" y="2971800"/>
            <a:ext cx="7313613" cy="1447800"/>
          </a:xfrm>
          <a:prstGeom prst="rect">
            <a:avLst/>
          </a:prstGeom>
          <a:solidFill>
            <a:srgbClr val="9F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4883149" y="4495800"/>
            <a:ext cx="7313613" cy="1447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0" y="1447800"/>
            <a:ext cx="4799012" cy="4495800"/>
          </a:xfrm>
          <a:prstGeom prst="rect">
            <a:avLst/>
          </a:prstGeom>
          <a:solidFill>
            <a:srgbClr val="9F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3"/>
          <p:cNvSpPr>
            <a:spLocks noGrp="1"/>
          </p:cNvSpPr>
          <p:nvPr>
            <p:ph type="body" sz="quarter" idx="13"/>
          </p:nvPr>
        </p:nvSpPr>
        <p:spPr>
          <a:xfrm>
            <a:off x="5027613" y="1600200"/>
            <a:ext cx="7010400" cy="1219200"/>
          </a:xfrm>
        </p:spPr>
        <p:txBody>
          <a:bodyPr>
            <a:no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p:txBody>
      </p:sp>
      <p:sp>
        <p:nvSpPr>
          <p:cNvPr id="16" name="Text Placeholder 15"/>
          <p:cNvSpPr>
            <a:spLocks noGrp="1"/>
          </p:cNvSpPr>
          <p:nvPr>
            <p:ph type="body" sz="quarter" idx="14"/>
          </p:nvPr>
        </p:nvSpPr>
        <p:spPr>
          <a:xfrm>
            <a:off x="5027613" y="3048000"/>
            <a:ext cx="7010400" cy="1219200"/>
          </a:xfrm>
        </p:spPr>
        <p:txBody>
          <a:bodyPr>
            <a:no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Click to edit Master </a:t>
            </a:r>
            <a:r>
              <a:rPr lang="en-US"/>
              <a:t>text styles</a:t>
            </a:r>
            <a:endParaRPr lang="en-US" dirty="0"/>
          </a:p>
        </p:txBody>
      </p:sp>
      <p:sp>
        <p:nvSpPr>
          <p:cNvPr id="18" name="Text Placeholder 17"/>
          <p:cNvSpPr>
            <a:spLocks noGrp="1"/>
          </p:cNvSpPr>
          <p:nvPr>
            <p:ph type="body" sz="quarter" idx="15"/>
          </p:nvPr>
        </p:nvSpPr>
        <p:spPr>
          <a:xfrm>
            <a:off x="5027613" y="4572000"/>
            <a:ext cx="7010400" cy="1295400"/>
          </a:xfrm>
        </p:spPr>
        <p:txBody>
          <a:bodyPr>
            <a:noAutofit/>
          </a:bodyPr>
          <a:lstStyle>
            <a:lvl1pPr>
              <a:defRPr sz="2000"/>
            </a:lvl1pPr>
            <a:lvl2pPr>
              <a:defRPr sz="2000"/>
            </a:lvl2pPr>
            <a:lvl3pPr>
              <a:defRPr sz="2000"/>
            </a:lvl3pPr>
            <a:lvl4pPr>
              <a:defRPr sz="2000"/>
            </a:lvl4pPr>
            <a:lvl5pPr>
              <a:defRPr sz="2000"/>
            </a:lvl5pPr>
          </a:lstStyle>
          <a:p>
            <a:pPr lvl="0"/>
            <a:r>
              <a:rPr lang="en-US" dirty="0"/>
              <a:t>Click to edit Master text styles</a:t>
            </a:r>
          </a:p>
        </p:txBody>
      </p:sp>
    </p:spTree>
    <p:extLst>
      <p:ext uri="{BB962C8B-B14F-4D97-AF65-F5344CB8AC3E}">
        <p14:creationId xmlns:p14="http://schemas.microsoft.com/office/powerpoint/2010/main" val="4093030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s">
    <p:spTree>
      <p:nvGrpSpPr>
        <p:cNvPr id="1" name=""/>
        <p:cNvGrpSpPr/>
        <p:nvPr/>
      </p:nvGrpSpPr>
      <p:grpSpPr>
        <a:xfrm>
          <a:off x="0" y="0"/>
          <a:ext cx="0" cy="0"/>
          <a:chOff x="0" y="0"/>
          <a:chExt cx="0" cy="0"/>
        </a:xfrm>
      </p:grpSpPr>
      <p:sp>
        <p:nvSpPr>
          <p:cNvPr id="15" name="Rectangle 14"/>
          <p:cNvSpPr/>
          <p:nvPr userDrawn="1"/>
        </p:nvSpPr>
        <p:spPr>
          <a:xfrm>
            <a:off x="6090557" y="1449161"/>
            <a:ext cx="6098268" cy="4470872"/>
          </a:xfrm>
          <a:prstGeom prst="rect">
            <a:avLst/>
          </a:prstGeom>
          <a:solidFill>
            <a:srgbClr val="9F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normAutofit/>
          </a:bodyPr>
          <a:lstStyle>
            <a:lvl1pPr>
              <a:defRPr sz="6000"/>
            </a:lvl1pPr>
          </a:lstStyle>
          <a:p>
            <a:r>
              <a:rPr lang="en-US" dirty="0"/>
              <a:t>Click to edit Master title style</a:t>
            </a:r>
          </a:p>
        </p:txBody>
      </p:sp>
      <p:sp>
        <p:nvSpPr>
          <p:cNvPr id="5" name="Slide Number Placeholder 4"/>
          <p:cNvSpPr>
            <a:spLocks noGrp="1"/>
          </p:cNvSpPr>
          <p:nvPr>
            <p:ph type="sldNum" sz="quarter" idx="12"/>
          </p:nvPr>
        </p:nvSpPr>
        <p:spPr>
          <a:xfrm>
            <a:off x="9142412" y="6172200"/>
            <a:ext cx="2844059" cy="365125"/>
          </a:xfrm>
        </p:spPr>
        <p:txBody>
          <a:bodyPr/>
          <a:lstStyle/>
          <a:p>
            <a:fld id="{67D5BA5F-B4D4-466A-A51F-23DAA07F3613}" type="slidenum">
              <a:rPr lang="en-US" smtClean="0"/>
              <a:t>‹#›</a:t>
            </a:fld>
            <a:endParaRPr lang="en-US" dirty="0"/>
          </a:p>
        </p:txBody>
      </p:sp>
      <p:sp>
        <p:nvSpPr>
          <p:cNvPr id="9" name="Rectangle 8"/>
          <p:cNvSpPr/>
          <p:nvPr userDrawn="1"/>
        </p:nvSpPr>
        <p:spPr>
          <a:xfrm>
            <a:off x="1" y="1447800"/>
            <a:ext cx="6025242" cy="44816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3"/>
          <p:cNvSpPr>
            <a:spLocks noGrp="1"/>
          </p:cNvSpPr>
          <p:nvPr>
            <p:ph type="body" sz="quarter" idx="13"/>
          </p:nvPr>
        </p:nvSpPr>
        <p:spPr>
          <a:xfrm>
            <a:off x="259671" y="1681842"/>
            <a:ext cx="5553300" cy="1926772"/>
          </a:xfrm>
        </p:spPr>
        <p:txBody>
          <a:bodyPr>
            <a:no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p:txBody>
      </p:sp>
      <p:sp>
        <p:nvSpPr>
          <p:cNvPr id="16" name="Text Placeholder 15"/>
          <p:cNvSpPr>
            <a:spLocks noGrp="1"/>
          </p:cNvSpPr>
          <p:nvPr>
            <p:ph type="body" sz="quarter" idx="14"/>
          </p:nvPr>
        </p:nvSpPr>
        <p:spPr>
          <a:xfrm>
            <a:off x="6235927" y="1660070"/>
            <a:ext cx="5798230" cy="1964873"/>
          </a:xfrm>
        </p:spPr>
        <p:txBody>
          <a:bodyPr>
            <a:no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3065378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te_Slide">
    <p:spTree>
      <p:nvGrpSpPr>
        <p:cNvPr id="1" name=""/>
        <p:cNvGrpSpPr/>
        <p:nvPr/>
      </p:nvGrpSpPr>
      <p:grpSpPr>
        <a:xfrm>
          <a:off x="0" y="0"/>
          <a:ext cx="0" cy="0"/>
          <a:chOff x="0" y="0"/>
          <a:chExt cx="0" cy="0"/>
        </a:xfrm>
      </p:grpSpPr>
      <p:sp>
        <p:nvSpPr>
          <p:cNvPr id="15" name="Rectangle 14"/>
          <p:cNvSpPr/>
          <p:nvPr userDrawn="1"/>
        </p:nvSpPr>
        <p:spPr>
          <a:xfrm>
            <a:off x="4909930" y="1449161"/>
            <a:ext cx="7278895" cy="4470872"/>
          </a:xfrm>
          <a:prstGeom prst="rect">
            <a:avLst/>
          </a:prstGeom>
          <a:solidFill>
            <a:srgbClr val="9F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normAutofit/>
          </a:bodyPr>
          <a:lstStyle>
            <a:lvl1pPr>
              <a:defRPr sz="6000"/>
            </a:lvl1pPr>
          </a:lstStyle>
          <a:p>
            <a:r>
              <a:rPr lang="en-US" dirty="0"/>
              <a:t>Click to edit Master title style</a:t>
            </a:r>
          </a:p>
        </p:txBody>
      </p:sp>
      <p:sp>
        <p:nvSpPr>
          <p:cNvPr id="5" name="Slide Number Placeholder 4"/>
          <p:cNvSpPr>
            <a:spLocks noGrp="1"/>
          </p:cNvSpPr>
          <p:nvPr>
            <p:ph type="sldNum" sz="quarter" idx="12"/>
          </p:nvPr>
        </p:nvSpPr>
        <p:spPr>
          <a:xfrm>
            <a:off x="9142412" y="6172200"/>
            <a:ext cx="2844059" cy="365125"/>
          </a:xfrm>
        </p:spPr>
        <p:txBody>
          <a:bodyPr/>
          <a:lstStyle/>
          <a:p>
            <a:fld id="{67D5BA5F-B4D4-466A-A51F-23DAA07F3613}" type="slidenum">
              <a:rPr lang="en-US" smtClean="0"/>
              <a:t>‹#›</a:t>
            </a:fld>
            <a:endParaRPr lang="en-US" dirty="0"/>
          </a:p>
        </p:txBody>
      </p:sp>
      <p:sp>
        <p:nvSpPr>
          <p:cNvPr id="14" name="Text Placeholder 13"/>
          <p:cNvSpPr>
            <a:spLocks noGrp="1"/>
          </p:cNvSpPr>
          <p:nvPr>
            <p:ph type="body" sz="quarter" idx="13" hasCustomPrompt="1"/>
          </p:nvPr>
        </p:nvSpPr>
        <p:spPr>
          <a:xfrm>
            <a:off x="259671" y="1681842"/>
            <a:ext cx="4501172" cy="763184"/>
          </a:xfrm>
        </p:spPr>
        <p:txBody>
          <a:bodyPr>
            <a:noAutofit/>
          </a:bodyPr>
          <a:lstStyle>
            <a:lvl1pPr marL="0" indent="0">
              <a:buNone/>
              <a:defRPr sz="4400">
                <a:latin typeface="Georgia" panose="02040502050405020303" pitchFamily="18" charset="0"/>
              </a:defRPr>
            </a:lvl1pPr>
            <a:lvl2pPr>
              <a:defRPr sz="1800"/>
            </a:lvl2pPr>
            <a:lvl3pPr>
              <a:defRPr sz="1600"/>
            </a:lvl3pPr>
            <a:lvl4pPr>
              <a:defRPr sz="1400"/>
            </a:lvl4pPr>
            <a:lvl5pPr>
              <a:defRPr sz="1400"/>
            </a:lvl5pPr>
          </a:lstStyle>
          <a:p>
            <a:pPr lvl="0"/>
            <a:r>
              <a:rPr lang="en-US" dirty="0"/>
              <a:t>State Name</a:t>
            </a:r>
          </a:p>
        </p:txBody>
      </p:sp>
      <p:sp>
        <p:nvSpPr>
          <p:cNvPr id="16" name="Text Placeholder 15"/>
          <p:cNvSpPr>
            <a:spLocks noGrp="1"/>
          </p:cNvSpPr>
          <p:nvPr>
            <p:ph type="body" sz="quarter" idx="14" hasCustomPrompt="1"/>
          </p:nvPr>
        </p:nvSpPr>
        <p:spPr>
          <a:xfrm>
            <a:off x="5426765" y="1679713"/>
            <a:ext cx="6370983" cy="884584"/>
          </a:xfrm>
        </p:spPr>
        <p:txBody>
          <a:bodyPr>
            <a:noAutofit/>
          </a:bodyPr>
          <a:lstStyle>
            <a:lvl1pPr marL="0" indent="0">
              <a:buNone/>
              <a:defRPr sz="4400" b="0">
                <a:solidFill>
                  <a:schemeClr val="bg1"/>
                </a:solidFill>
                <a:latin typeface="Georgia" panose="02040502050405020303" pitchFamily="18"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Data Number</a:t>
            </a:r>
          </a:p>
        </p:txBody>
      </p:sp>
      <p:sp>
        <p:nvSpPr>
          <p:cNvPr id="4" name="Picture Placeholder 3"/>
          <p:cNvSpPr>
            <a:spLocks noGrp="1"/>
          </p:cNvSpPr>
          <p:nvPr>
            <p:ph type="pic" sz="quarter" idx="15" hasCustomPrompt="1"/>
          </p:nvPr>
        </p:nvSpPr>
        <p:spPr>
          <a:xfrm>
            <a:off x="258763" y="2614613"/>
            <a:ext cx="4502079" cy="3298825"/>
          </a:xfrm>
        </p:spPr>
        <p:txBody>
          <a:bodyPr/>
          <a:lstStyle>
            <a:lvl1pPr marL="0" indent="0" algn="ctr">
              <a:buFontTx/>
              <a:buNone/>
              <a:defRPr>
                <a:solidFill>
                  <a:schemeClr val="bg1">
                    <a:lumMod val="85000"/>
                  </a:schemeClr>
                </a:solidFill>
              </a:defRPr>
            </a:lvl1pPr>
          </a:lstStyle>
          <a:p>
            <a:r>
              <a:rPr lang="en-US" dirty="0"/>
              <a:t>State Picture</a:t>
            </a:r>
          </a:p>
        </p:txBody>
      </p:sp>
      <p:sp>
        <p:nvSpPr>
          <p:cNvPr id="7" name="Text Placeholder 6"/>
          <p:cNvSpPr>
            <a:spLocks noGrp="1"/>
          </p:cNvSpPr>
          <p:nvPr>
            <p:ph type="body" sz="quarter" idx="16"/>
          </p:nvPr>
        </p:nvSpPr>
        <p:spPr>
          <a:xfrm>
            <a:off x="5446642" y="2663825"/>
            <a:ext cx="6341167" cy="3061114"/>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userDrawn="1"/>
        </p:nvCxnSpPr>
        <p:spPr>
          <a:xfrm>
            <a:off x="278296" y="2474843"/>
            <a:ext cx="4482547" cy="0"/>
          </a:xfrm>
          <a:prstGeom prst="line">
            <a:avLst/>
          </a:prstGeom>
          <a:ln w="38100">
            <a:solidFill>
              <a:srgbClr val="9F0F32"/>
            </a:solidFill>
          </a:ln>
        </p:spPr>
        <p:style>
          <a:lnRef idx="1">
            <a:schemeClr val="accent1"/>
          </a:lnRef>
          <a:fillRef idx="0">
            <a:schemeClr val="accent1"/>
          </a:fillRef>
          <a:effectRef idx="0">
            <a:schemeClr val="accent1"/>
          </a:effectRef>
          <a:fontRef idx="minor">
            <a:schemeClr val="tx1"/>
          </a:fontRef>
        </p:style>
      </p:cxnSp>
      <p:sp>
        <p:nvSpPr>
          <p:cNvPr id="17" name="Rectangle 16"/>
          <p:cNvSpPr/>
          <p:nvPr userDrawn="1"/>
        </p:nvSpPr>
        <p:spPr>
          <a:xfrm rot="2700000">
            <a:off x="4566740" y="3263527"/>
            <a:ext cx="672726" cy="672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64142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6000"/>
            </a:lvl1pPr>
          </a:lstStyle>
          <a:p>
            <a:r>
              <a:rPr lang="en-US" dirty="0"/>
              <a:t>Click to edit Master title style</a:t>
            </a:r>
          </a:p>
        </p:txBody>
      </p:sp>
      <p:sp>
        <p:nvSpPr>
          <p:cNvPr id="5" name="Slide Number Placeholder 4"/>
          <p:cNvSpPr>
            <a:spLocks noGrp="1"/>
          </p:cNvSpPr>
          <p:nvPr>
            <p:ph type="sldNum" sz="quarter" idx="12"/>
          </p:nvPr>
        </p:nvSpPr>
        <p:spPr>
          <a:xfrm>
            <a:off x="9142412" y="6172200"/>
            <a:ext cx="2844059" cy="365125"/>
          </a:xfrm>
        </p:spPr>
        <p:txBody>
          <a:bodyPr/>
          <a:lstStyle/>
          <a:p>
            <a:fld id="{67D5BA5F-B4D4-466A-A51F-23DAA07F3613}" type="slidenum">
              <a:rPr lang="en-US" smtClean="0"/>
              <a:t>‹#›</a:t>
            </a:fld>
            <a:endParaRPr lang="en-US" dirty="0"/>
          </a:p>
        </p:txBody>
      </p:sp>
      <p:sp>
        <p:nvSpPr>
          <p:cNvPr id="9" name="Rectangle 8"/>
          <p:cNvSpPr/>
          <p:nvPr userDrawn="1"/>
        </p:nvSpPr>
        <p:spPr>
          <a:xfrm>
            <a:off x="1" y="1447800"/>
            <a:ext cx="6025242" cy="44816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3"/>
          <p:cNvSpPr>
            <a:spLocks noGrp="1"/>
          </p:cNvSpPr>
          <p:nvPr>
            <p:ph type="body" sz="quarter" idx="13"/>
          </p:nvPr>
        </p:nvSpPr>
        <p:spPr>
          <a:xfrm>
            <a:off x="259671" y="1681842"/>
            <a:ext cx="5553300" cy="1926772"/>
          </a:xfrm>
        </p:spPr>
        <p:txBody>
          <a:bodyPr>
            <a:no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p:txBody>
      </p:sp>
    </p:spTree>
    <p:extLst>
      <p:ext uri="{BB962C8B-B14F-4D97-AF65-F5344CB8AC3E}">
        <p14:creationId xmlns:p14="http://schemas.microsoft.com/office/powerpoint/2010/main" val="937361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7D5BA5F-B4D4-466A-A51F-23DAA07F3613}" type="slidenum">
              <a:rPr lang="en-US" smtClean="0"/>
              <a:t>‹#›</a:t>
            </a:fld>
            <a:endParaRPr lang="en-US" dirty="0"/>
          </a:p>
        </p:txBody>
      </p:sp>
      <p:sp>
        <p:nvSpPr>
          <p:cNvPr id="5" name="Rectangle 4"/>
          <p:cNvSpPr/>
          <p:nvPr userDrawn="1"/>
        </p:nvSpPr>
        <p:spPr>
          <a:xfrm>
            <a:off x="0" y="1447800"/>
            <a:ext cx="12188825" cy="4495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0" y="3657600"/>
            <a:ext cx="12188825" cy="2286000"/>
          </a:xfrm>
          <a:prstGeom prst="rect">
            <a:avLst/>
          </a:prstGeom>
          <a:solidFill>
            <a:srgbClr val="9F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rot="2700000">
            <a:off x="5739559" y="3263527"/>
            <a:ext cx="672726" cy="67272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p:cNvSpPr>
            <a:spLocks noGrp="1"/>
          </p:cNvSpPr>
          <p:nvPr>
            <p:ph type="title"/>
          </p:nvPr>
        </p:nvSpPr>
        <p:spPr>
          <a:xfrm>
            <a:off x="609441" y="274638"/>
            <a:ext cx="10969943" cy="1143000"/>
          </a:xfrm>
        </p:spPr>
        <p:txBody>
          <a:bodyPr/>
          <a:lstStyle/>
          <a:p>
            <a:r>
              <a:rPr lang="en-US"/>
              <a:t>Click to edit Master title style</a:t>
            </a:r>
          </a:p>
        </p:txBody>
      </p:sp>
      <p:sp>
        <p:nvSpPr>
          <p:cNvPr id="10" name="Text Placeholder 9"/>
          <p:cNvSpPr>
            <a:spLocks noGrp="1"/>
          </p:cNvSpPr>
          <p:nvPr>
            <p:ph type="body" sz="quarter" idx="13"/>
          </p:nvPr>
        </p:nvSpPr>
        <p:spPr>
          <a:xfrm>
            <a:off x="531813" y="1600200"/>
            <a:ext cx="11125200" cy="1828800"/>
          </a:xfrm>
        </p:spPr>
        <p:txBody>
          <a:bodyPr anchor="ctr" anchorCtr="0"/>
          <a:lstStyle/>
          <a:p>
            <a:pPr lvl="0"/>
            <a:r>
              <a:rPr lang="en-US" dirty="0"/>
              <a:t>Click to edit Master text styles</a:t>
            </a:r>
          </a:p>
        </p:txBody>
      </p:sp>
      <p:sp>
        <p:nvSpPr>
          <p:cNvPr id="12" name="Text Placeholder 11"/>
          <p:cNvSpPr>
            <a:spLocks noGrp="1"/>
          </p:cNvSpPr>
          <p:nvPr>
            <p:ph type="body" sz="quarter" idx="14"/>
          </p:nvPr>
        </p:nvSpPr>
        <p:spPr>
          <a:xfrm>
            <a:off x="531813" y="4114800"/>
            <a:ext cx="11125200" cy="1676400"/>
          </a:xfrm>
        </p:spPr>
        <p:txBody>
          <a:bodyPr anchor="ctr" anchorCtr="0"/>
          <a:lstStyle>
            <a:lvl1pPr marL="0" indent="0" algn="ctr">
              <a:buNone/>
              <a:defRPr>
                <a:solidFill>
                  <a:schemeClr val="bg1"/>
                </a:solidFill>
                <a:latin typeface="Georgia" charset="0"/>
                <a:ea typeface="Georgia" charset="0"/>
                <a:cs typeface="Georgia" charset="0"/>
              </a:defRPr>
            </a:lvl1pPr>
            <a:lvl2pPr marL="457200" indent="0">
              <a:buNone/>
              <a:defRPr>
                <a:solidFill>
                  <a:schemeClr val="bg1"/>
                </a:solidFill>
                <a:latin typeface="Georgia" charset="0"/>
                <a:ea typeface="Georgia" charset="0"/>
                <a:cs typeface="Georgia" charset="0"/>
              </a:defRPr>
            </a:lvl2pPr>
            <a:lvl3pPr marL="914400" indent="0">
              <a:buNone/>
              <a:defRPr>
                <a:solidFill>
                  <a:schemeClr val="bg1"/>
                </a:solidFill>
                <a:latin typeface="Georgia" charset="0"/>
                <a:ea typeface="Georgia" charset="0"/>
                <a:cs typeface="Georgia" charset="0"/>
              </a:defRPr>
            </a:lvl3pPr>
            <a:lvl4pPr marL="1371600" indent="0">
              <a:buNone/>
              <a:defRPr>
                <a:solidFill>
                  <a:schemeClr val="bg1"/>
                </a:solidFill>
                <a:latin typeface="Georgia" charset="0"/>
                <a:ea typeface="Georgia" charset="0"/>
                <a:cs typeface="Georgia" charset="0"/>
              </a:defRPr>
            </a:lvl4pPr>
            <a:lvl5pPr marL="1828800" indent="0">
              <a:buNone/>
              <a:defRPr>
                <a:solidFill>
                  <a:schemeClr val="bg1"/>
                </a:solidFill>
                <a:latin typeface="Georgia" charset="0"/>
                <a:ea typeface="Georgia" charset="0"/>
                <a:cs typeface="Georgia" charset="0"/>
              </a:defRPr>
            </a:lvl5pPr>
          </a:lstStyle>
          <a:p>
            <a:pPr lvl="0"/>
            <a:r>
              <a:rPr lang="en-US" dirty="0"/>
              <a:t>Click to edit Master </a:t>
            </a:r>
            <a:r>
              <a:rPr lang="en-US"/>
              <a:t>text styles</a:t>
            </a:r>
            <a:endParaRPr lang="en-US" dirty="0"/>
          </a:p>
        </p:txBody>
      </p:sp>
    </p:spTree>
    <p:extLst>
      <p:ext uri="{BB962C8B-B14F-4D97-AF65-F5344CB8AC3E}">
        <p14:creationId xmlns:p14="http://schemas.microsoft.com/office/powerpoint/2010/main" val="939340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2.xml"/><Relationship Id="rId1"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4.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8"/>
            <a:ext cx="10969943"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441" y="1600201"/>
            <a:ext cx="10969943"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D5BA5F-B4D4-466A-A51F-23DAA07F3613}" type="slidenum">
              <a:rPr lang="en-US" smtClean="0"/>
              <a:t>‹#›</a:t>
            </a:fld>
            <a:endParaRPr lang="en-US" dirty="0"/>
          </a:p>
        </p:txBody>
      </p:sp>
      <p:pic>
        <p:nvPicPr>
          <p:cNvPr id="7" name="Picture 6"/>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27012" y="6172200"/>
            <a:ext cx="3422915" cy="470824"/>
          </a:xfrm>
          <a:prstGeom prst="rect">
            <a:avLst/>
          </a:prstGeom>
        </p:spPr>
      </p:pic>
    </p:spTree>
    <p:extLst>
      <p:ext uri="{BB962C8B-B14F-4D97-AF65-F5344CB8AC3E}">
        <p14:creationId xmlns:p14="http://schemas.microsoft.com/office/powerpoint/2010/main" val="37415372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61" r:id="rId6"/>
    <p:sldLayoutId id="2147483665" r:id="rId7"/>
    <p:sldLayoutId id="2147483664" r:id="rId8"/>
    <p:sldLayoutId id="2147483655" r:id="rId9"/>
    <p:sldLayoutId id="2147483662" r:id="rId10"/>
    <p:sldLayoutId id="2147483660" r:id="rId11"/>
    <p:sldLayoutId id="2147483663" r:id="rId12"/>
    <p:sldLayoutId id="2147483656" r:id="rId13"/>
    <p:sldLayoutId id="2147483657" r:id="rId14"/>
    <p:sldLayoutId id="2147483658" r:id="rId15"/>
    <p:sldLayoutId id="2147483659" r:id="rId16"/>
    <p:sldLayoutId id="2147483666" r:id="rId17"/>
  </p:sldLayoutIdLst>
  <p:txStyles>
    <p:titleStyle>
      <a:lvl1pPr algn="l" defTabSz="914400" rtl="0" eaLnBrk="1" latinLnBrk="0" hangingPunct="1">
        <a:spcBef>
          <a:spcPct val="0"/>
        </a:spcBef>
        <a:buNone/>
        <a:defRPr sz="6000" kern="1200">
          <a:solidFill>
            <a:srgbClr val="9F0F32"/>
          </a:solidFill>
          <a:latin typeface="Georgia" charset="0"/>
          <a:ea typeface="Georgia" charset="0"/>
          <a:cs typeface="Georgia" charset="0"/>
        </a:defRPr>
      </a:lvl1pPr>
    </p:titleStyle>
    <p:bodyStyle>
      <a:lvl1pPr marL="342900" indent="-342900" algn="l" defTabSz="914400" rtl="0" eaLnBrk="1" latinLnBrk="0" hangingPunct="1">
        <a:spcBef>
          <a:spcPct val="20000"/>
        </a:spcBef>
        <a:buFont typeface="Arial" panose="020B0604020202020204" pitchFamily="34" charset="0"/>
        <a:buChar char="•"/>
        <a:defRPr sz="3200" b="0" i="0" kern="1200">
          <a:solidFill>
            <a:srgbClr val="522002"/>
          </a:solidFill>
          <a:latin typeface="Arial" charset="0"/>
          <a:ea typeface="Arial" charset="0"/>
          <a:cs typeface="Arial" charset="0"/>
        </a:defRPr>
      </a:lvl1pPr>
      <a:lvl2pPr marL="742950" indent="-285750" algn="l" defTabSz="914400" rtl="0" eaLnBrk="1" latinLnBrk="0" hangingPunct="1">
        <a:spcBef>
          <a:spcPct val="20000"/>
        </a:spcBef>
        <a:buFont typeface="Arial" panose="020B0604020202020204" pitchFamily="34" charset="0"/>
        <a:buChar char="–"/>
        <a:defRPr sz="2800" b="0" i="0" kern="1200">
          <a:solidFill>
            <a:srgbClr val="522002"/>
          </a:solidFill>
          <a:latin typeface="Arial" charset="0"/>
          <a:ea typeface="Arial" charset="0"/>
          <a:cs typeface="Arial" charset="0"/>
        </a:defRPr>
      </a:lvl2pPr>
      <a:lvl3pPr marL="1143000" indent="-228600" algn="l" defTabSz="914400" rtl="0" eaLnBrk="1" latinLnBrk="0" hangingPunct="1">
        <a:spcBef>
          <a:spcPct val="20000"/>
        </a:spcBef>
        <a:buFont typeface="Arial" panose="020B0604020202020204" pitchFamily="34" charset="0"/>
        <a:buChar char="•"/>
        <a:defRPr sz="2400" b="0" i="0" kern="1200">
          <a:solidFill>
            <a:srgbClr val="522002"/>
          </a:solidFill>
          <a:latin typeface="Arial" charset="0"/>
          <a:ea typeface="Arial" charset="0"/>
          <a:cs typeface="Arial" charset="0"/>
        </a:defRPr>
      </a:lvl3pPr>
      <a:lvl4pPr marL="1600200" indent="-228600" algn="l" defTabSz="914400" rtl="0" eaLnBrk="1" latinLnBrk="0" hangingPunct="1">
        <a:spcBef>
          <a:spcPct val="20000"/>
        </a:spcBef>
        <a:buFont typeface="Arial" panose="020B0604020202020204" pitchFamily="34" charset="0"/>
        <a:buChar char="–"/>
        <a:defRPr sz="2000" b="0" i="0" kern="1200">
          <a:solidFill>
            <a:srgbClr val="522002"/>
          </a:solidFill>
          <a:latin typeface="Arial" charset="0"/>
          <a:ea typeface="Arial" charset="0"/>
          <a:cs typeface="Arial" charset="0"/>
        </a:defRPr>
      </a:lvl4pPr>
      <a:lvl5pPr marL="2057400" indent="-228600" algn="l" defTabSz="914400" rtl="0" eaLnBrk="1" latinLnBrk="0" hangingPunct="1">
        <a:spcBef>
          <a:spcPct val="20000"/>
        </a:spcBef>
        <a:buFont typeface="Arial" panose="020B0604020202020204" pitchFamily="34" charset="0"/>
        <a:buChar char="»"/>
        <a:defRPr sz="2000" b="0" i="0" kern="1200">
          <a:solidFill>
            <a:srgbClr val="522002"/>
          </a:solidFill>
          <a:latin typeface="Arial" charset="0"/>
          <a:ea typeface="Arial" charset="0"/>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7788961"/>
      </p:ext>
    </p:extLst>
  </p:cSld>
  <p:clrMap bg1="lt1" tx1="dk1" bg2="lt2" tx2="dk2" accent1="accent1" accent2="accent2" accent3="accent3" accent4="accent4" accent5="accent5" accent6="accent6" hlink="hlink" folHlink="folHlink"/>
  <p:sldLayoutIdLst>
    <p:sldLayoutId id="2147483668" r:id="rId1"/>
  </p:sldLayoutIdLst>
  <p:hf hdr="0"/>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5" indent="-228525" algn="l" defTabSz="914103"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7" indent="-228525" algn="l" defTabSz="91410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8" indent="-228525" algn="l" defTabSz="91410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5"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2" indent="-228525"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3" indent="-228525"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5"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5" indent="-228525"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5"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2"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5" algn="l" defTabSz="914103" rtl="0" eaLnBrk="1" latinLnBrk="0" hangingPunct="1">
        <a:defRPr sz="1799" kern="1200">
          <a:solidFill>
            <a:schemeClr val="tx1"/>
          </a:solidFill>
          <a:latin typeface="+mn-lt"/>
          <a:ea typeface="+mn-ea"/>
          <a:cs typeface="+mn-cs"/>
        </a:defRPr>
      </a:lvl4pPr>
      <a:lvl5pPr marL="1828205"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2" algn="l" defTabSz="914103"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 xmlns:a16="http://schemas.microsoft.com/office/drawing/2014/main" id="{0535A39F-CBF2-4766-8907-7BE972133FB7}"/>
              </a:ext>
            </a:extLst>
          </p:cNvPr>
          <p:cNvSpPr>
            <a:spLocks noGrp="1"/>
          </p:cNvSpPr>
          <p:nvPr>
            <p:ph type="sldNum" sz="quarter" idx="4"/>
          </p:nvPr>
        </p:nvSpPr>
        <p:spPr>
          <a:xfrm>
            <a:off x="9347470" y="6249345"/>
            <a:ext cx="2742486" cy="365125"/>
          </a:xfrm>
          <a:prstGeom prst="rect">
            <a:avLst/>
          </a:prstGeom>
        </p:spPr>
        <p:txBody>
          <a:bodyPr vert="horz" lIns="91440" tIns="45720" rIns="9144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FC9F4656-B7AD-47D6-BFD5-CF21A70EBC8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36227588"/>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Lst>
  <p:timing>
    <p:tnLst>
      <p:par>
        <p:cTn id="1" dur="indefinite" restart="never" nodeType="tmRoot"/>
      </p:par>
    </p:tnLst>
  </p:timing>
  <p:hf hdr="0"/>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slide" Target="slide2.xml"/><Relationship Id="rId5" Type="http://schemas.openxmlformats.org/officeDocument/2006/relationships/image" Target="../media/image6.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slide" Target="slide2.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slide" Target="slide2.xml"/><Relationship Id="rId5" Type="http://schemas.openxmlformats.org/officeDocument/2006/relationships/image" Target="../media/image6.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slide" Target="slide2.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37.tiff"/><Relationship Id="rId7" Type="http://schemas.openxmlformats.org/officeDocument/2006/relationships/slide" Target="slide2.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23.xml"/><Relationship Id="rId4" Type="http://schemas.openxmlformats.org/officeDocument/2006/relationships/chart" Target="../charts/chart1.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8.xml"/><Relationship Id="rId1" Type="http://schemas.openxmlformats.org/officeDocument/2006/relationships/slideLayout" Target="../slideLayouts/slideLayout22.xml"/><Relationship Id="rId4" Type="http://schemas.openxmlformats.org/officeDocument/2006/relationships/chart" Target="../charts/chart3.xml"/></Relationships>
</file>

<file path=ppt/slides/_rels/slide1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9.xml"/><Relationship Id="rId1" Type="http://schemas.openxmlformats.org/officeDocument/2006/relationships/slideLayout" Target="../slideLayouts/slideLayout23.xml"/><Relationship Id="rId4" Type="http://schemas.openxmlformats.org/officeDocument/2006/relationships/chart" Target="../charts/chart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slide" Target="slide2.xml"/><Relationship Id="rId5" Type="http://schemas.openxmlformats.org/officeDocument/2006/relationships/image" Target="../media/image6.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0.xml"/><Relationship Id="rId1" Type="http://schemas.openxmlformats.org/officeDocument/2006/relationships/slideLayout" Target="../slideLayouts/slideLayout23.xml"/><Relationship Id="rId4" Type="http://schemas.openxmlformats.org/officeDocument/2006/relationships/chart" Target="../charts/chart7.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24.xml"/><Relationship Id="rId4" Type="http://schemas.openxmlformats.org/officeDocument/2006/relationships/chart" Target="../charts/chart9.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6.xml"/><Relationship Id="rId1" Type="http://schemas.openxmlformats.org/officeDocument/2006/relationships/slideLayout" Target="../slideLayouts/slideLayout22.xml"/><Relationship Id="rId4" Type="http://schemas.openxmlformats.org/officeDocument/2006/relationships/chart" Target="../charts/chart11.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8.xml"/><Relationship Id="rId1" Type="http://schemas.openxmlformats.org/officeDocument/2006/relationships/slideLayout" Target="../slideLayouts/slideLayout11.xml"/><Relationship Id="rId6" Type="http://schemas.openxmlformats.org/officeDocument/2006/relationships/diagramColors" Target="../diagrams/colors1.xml"/><Relationship Id="rId11" Type="http://schemas.openxmlformats.org/officeDocument/2006/relationships/slide" Target="slide2.xml"/><Relationship Id="rId5" Type="http://schemas.openxmlformats.org/officeDocument/2006/relationships/diagramQuickStyle" Target="../diagrams/quickStyle1.xml"/><Relationship Id="rId10" Type="http://schemas.openxmlformats.org/officeDocument/2006/relationships/image" Target="../media/image6.png"/><Relationship Id="rId4" Type="http://schemas.openxmlformats.org/officeDocument/2006/relationships/diagramLayout" Target="../diagrams/layout1.xml"/><Relationship Id="rId9"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5.jpe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slide" Target="slide2.xml"/><Relationship Id="rId5" Type="http://schemas.openxmlformats.org/officeDocument/2006/relationships/image" Target="../media/image6.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image" Target="../media/image5.png"/><Relationship Id="rId7" Type="http://schemas.openxmlformats.org/officeDocument/2006/relationships/diagramData" Target="../diagrams/data2.xml"/><Relationship Id="rId2" Type="http://schemas.openxmlformats.org/officeDocument/2006/relationships/notesSlide" Target="../notesSlides/notesSlide30.xml"/><Relationship Id="rId1" Type="http://schemas.openxmlformats.org/officeDocument/2006/relationships/slideLayout" Target="../slideLayouts/slideLayout11.xml"/><Relationship Id="rId6" Type="http://schemas.openxmlformats.org/officeDocument/2006/relationships/slide" Target="slide2.xml"/><Relationship Id="rId11" Type="http://schemas.microsoft.com/office/2007/relationships/diagramDrawing" Target="../diagrams/drawing2.xml"/><Relationship Id="rId5" Type="http://schemas.openxmlformats.org/officeDocument/2006/relationships/image" Target="../media/image6.png"/><Relationship Id="rId10" Type="http://schemas.openxmlformats.org/officeDocument/2006/relationships/diagramColors" Target="../diagrams/colors2.xml"/><Relationship Id="rId4" Type="http://schemas.microsoft.com/office/2007/relationships/hdphoto" Target="../media/hdphoto1.wdp"/><Relationship Id="rId9" Type="http://schemas.openxmlformats.org/officeDocument/2006/relationships/diagramQuickStyle" Target="../diagrams/quickStyle2.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11.xml"/><Relationship Id="rId6" Type="http://schemas.openxmlformats.org/officeDocument/2006/relationships/slide" Target="slide2.xml"/><Relationship Id="rId5" Type="http://schemas.openxmlformats.org/officeDocument/2006/relationships/image" Target="../media/image6.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slide" Target="slide2.xml"/><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slide" Target="slide2.xml"/><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8.jpe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slide" Target="slide2.xml"/><Relationship Id="rId5" Type="http://schemas.openxmlformats.org/officeDocument/2006/relationships/image" Target="../media/image6.pn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11.xml"/><Relationship Id="rId6" Type="http://schemas.openxmlformats.org/officeDocument/2006/relationships/slide" Target="slide2.xml"/><Relationship Id="rId5" Type="http://schemas.openxmlformats.org/officeDocument/2006/relationships/image" Target="../media/image6.png"/><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9.png"/><Relationship Id="rId7" Type="http://schemas.openxmlformats.org/officeDocument/2006/relationships/slide" Target="slide2.xml"/><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11.xml"/><Relationship Id="rId6" Type="http://schemas.openxmlformats.org/officeDocument/2006/relationships/slide" Target="slide2.xml"/><Relationship Id="rId5" Type="http://schemas.openxmlformats.org/officeDocument/2006/relationships/image" Target="../media/image6.png"/><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11.xml"/><Relationship Id="rId6" Type="http://schemas.openxmlformats.org/officeDocument/2006/relationships/slide" Target="slide2.xml"/><Relationship Id="rId5" Type="http://schemas.openxmlformats.org/officeDocument/2006/relationships/image" Target="../media/image6.png"/><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slide" Target="slide2.xml"/><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slide" Target="slide2.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slide" Target="slide2.xml"/><Relationship Id="rId5" Type="http://schemas.openxmlformats.org/officeDocument/2006/relationships/image" Target="../media/image6.png"/><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slide" Target="slide2.xml"/><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slide" Target="slide2.xml"/><Relationship Id="rId5" Type="http://schemas.openxmlformats.org/officeDocument/2006/relationships/image" Target="../media/image6.png"/><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slide" Target="slide2.xml"/><Relationship Id="rId5" Type="http://schemas.openxmlformats.org/officeDocument/2006/relationships/image" Target="../media/image6.png"/><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png"/><Relationship Id="rId7" Type="http://schemas.openxmlformats.org/officeDocument/2006/relationships/image" Target="../media/image45.jpe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slide" Target="slide2.xml"/><Relationship Id="rId5" Type="http://schemas.openxmlformats.org/officeDocument/2006/relationships/image" Target="../media/image6.png"/><Relationship Id="rId4" Type="http://schemas.microsoft.com/office/2007/relationships/hdphoto" Target="../media/hdphoto1.wdp"/><Relationship Id="rId9" Type="http://schemas.openxmlformats.org/officeDocument/2006/relationships/image" Target="../media/image48.jpeg"/></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slide" Target="slide2.xml"/><Relationship Id="rId5" Type="http://schemas.openxmlformats.org/officeDocument/2006/relationships/image" Target="../media/image6.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5.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png"/><Relationship Id="rId2" Type="http://schemas.openxmlformats.org/officeDocument/2006/relationships/notesSlide" Target="../notesSlides/notesSlide5.xml"/><Relationship Id="rId16" Type="http://schemas.openxmlformats.org/officeDocument/2006/relationships/image" Target="../media/image19.png"/><Relationship Id="rId20" Type="http://schemas.openxmlformats.org/officeDocument/2006/relationships/image" Target="../media/image23.png"/><Relationship Id="rId29" Type="http://schemas.openxmlformats.org/officeDocument/2006/relationships/image" Target="../media/image32.jpeg"/><Relationship Id="rId1" Type="http://schemas.openxmlformats.org/officeDocument/2006/relationships/slideLayout" Target="../slideLayouts/slideLayout4.xml"/><Relationship Id="rId6" Type="http://schemas.openxmlformats.org/officeDocument/2006/relationships/slide" Target="slide2.xml"/><Relationship Id="rId11" Type="http://schemas.openxmlformats.org/officeDocument/2006/relationships/image" Target="../media/image14.png"/><Relationship Id="rId24" Type="http://schemas.openxmlformats.org/officeDocument/2006/relationships/image" Target="../media/image27.jpeg"/><Relationship Id="rId5" Type="http://schemas.openxmlformats.org/officeDocument/2006/relationships/image" Target="../media/image6.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png"/><Relationship Id="rId10" Type="http://schemas.openxmlformats.org/officeDocument/2006/relationships/image" Target="../media/image13.jpeg"/><Relationship Id="rId19" Type="http://schemas.openxmlformats.org/officeDocument/2006/relationships/image" Target="../media/image22.png"/><Relationship Id="rId4" Type="http://schemas.microsoft.com/office/2007/relationships/hdphoto" Target="../media/hdphoto1.wdp"/><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slide" Target="slide2.xml"/><Relationship Id="rId5" Type="http://schemas.openxmlformats.org/officeDocument/2006/relationships/image" Target="../media/image6.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slide" Target="slide2.xml"/><Relationship Id="rId5" Type="http://schemas.openxmlformats.org/officeDocument/2006/relationships/image" Target="../media/image6.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slide" Target="slide2.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slide" Target="slide2.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1812" y="457200"/>
            <a:ext cx="11582400" cy="1209368"/>
          </a:xfrm>
        </p:spPr>
        <p:txBody>
          <a:bodyPr>
            <a:noAutofit/>
          </a:bodyPr>
          <a:lstStyle/>
          <a:p>
            <a:pPr algn="l">
              <a:lnSpc>
                <a:spcPts val="8000"/>
              </a:lnSpc>
            </a:pPr>
            <a:r>
              <a:rPr lang="en-US" sz="8000" dirty="0">
                <a:latin typeface="Georgia" panose="02040502050405020303" pitchFamily="18" charset="0"/>
                <a:ea typeface="Verdana" panose="020B0604030504040204" pitchFamily="34" charset="0"/>
                <a:cs typeface="Verdana" panose="020B0604030504040204" pitchFamily="34" charset="0"/>
              </a:rPr>
              <a:t>All About NASS and You!</a:t>
            </a:r>
          </a:p>
        </p:txBody>
      </p:sp>
      <p:sp>
        <p:nvSpPr>
          <p:cNvPr id="6" name="Chevron 5"/>
          <p:cNvSpPr/>
          <p:nvPr/>
        </p:nvSpPr>
        <p:spPr>
          <a:xfrm rot="10800000">
            <a:off x="0" y="3048000"/>
            <a:ext cx="5332412" cy="1190088"/>
          </a:xfrm>
          <a:custGeom>
            <a:avLst/>
            <a:gdLst>
              <a:gd name="connsiteX0" fmla="*/ 0 w 3581400"/>
              <a:gd name="connsiteY0" fmla="*/ 0 h 533400"/>
              <a:gd name="connsiteX1" fmla="*/ 3314700 w 3581400"/>
              <a:gd name="connsiteY1" fmla="*/ 0 h 533400"/>
              <a:gd name="connsiteX2" fmla="*/ 3581400 w 3581400"/>
              <a:gd name="connsiteY2" fmla="*/ 266700 h 533400"/>
              <a:gd name="connsiteX3" fmla="*/ 3314700 w 3581400"/>
              <a:gd name="connsiteY3" fmla="*/ 533400 h 533400"/>
              <a:gd name="connsiteX4" fmla="*/ 0 w 3581400"/>
              <a:gd name="connsiteY4" fmla="*/ 533400 h 533400"/>
              <a:gd name="connsiteX5" fmla="*/ 266700 w 3581400"/>
              <a:gd name="connsiteY5" fmla="*/ 266700 h 533400"/>
              <a:gd name="connsiteX6" fmla="*/ 0 w 3581400"/>
              <a:gd name="connsiteY6" fmla="*/ 0 h 533400"/>
              <a:gd name="connsiteX0" fmla="*/ 0 w 3332018"/>
              <a:gd name="connsiteY0" fmla="*/ 0 h 533400"/>
              <a:gd name="connsiteX1" fmla="*/ 3314700 w 3332018"/>
              <a:gd name="connsiteY1" fmla="*/ 0 h 533400"/>
              <a:gd name="connsiteX2" fmla="*/ 3332018 w 3332018"/>
              <a:gd name="connsiteY2" fmla="*/ 238991 h 533400"/>
              <a:gd name="connsiteX3" fmla="*/ 3314700 w 3332018"/>
              <a:gd name="connsiteY3" fmla="*/ 533400 h 533400"/>
              <a:gd name="connsiteX4" fmla="*/ 0 w 3332018"/>
              <a:gd name="connsiteY4" fmla="*/ 533400 h 533400"/>
              <a:gd name="connsiteX5" fmla="*/ 266700 w 3332018"/>
              <a:gd name="connsiteY5" fmla="*/ 266700 h 533400"/>
              <a:gd name="connsiteX6" fmla="*/ 0 w 3332018"/>
              <a:gd name="connsiteY6" fmla="*/ 0 h 533400"/>
              <a:gd name="connsiteX0" fmla="*/ 0 w 3314700"/>
              <a:gd name="connsiteY0" fmla="*/ 0 h 533400"/>
              <a:gd name="connsiteX1" fmla="*/ 3314700 w 3314700"/>
              <a:gd name="connsiteY1" fmla="*/ 0 h 533400"/>
              <a:gd name="connsiteX2" fmla="*/ 3313545 w 3314700"/>
              <a:gd name="connsiteY2" fmla="*/ 174336 h 533400"/>
              <a:gd name="connsiteX3" fmla="*/ 3314700 w 3314700"/>
              <a:gd name="connsiteY3" fmla="*/ 533400 h 533400"/>
              <a:gd name="connsiteX4" fmla="*/ 0 w 3314700"/>
              <a:gd name="connsiteY4" fmla="*/ 533400 h 533400"/>
              <a:gd name="connsiteX5" fmla="*/ 266700 w 3314700"/>
              <a:gd name="connsiteY5" fmla="*/ 266700 h 533400"/>
              <a:gd name="connsiteX6" fmla="*/ 0 w 3314700"/>
              <a:gd name="connsiteY6"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4700" h="533400">
                <a:moveTo>
                  <a:pt x="0" y="0"/>
                </a:moveTo>
                <a:lnTo>
                  <a:pt x="3314700" y="0"/>
                </a:lnTo>
                <a:lnTo>
                  <a:pt x="3313545" y="174336"/>
                </a:lnTo>
                <a:lnTo>
                  <a:pt x="3314700" y="533400"/>
                </a:lnTo>
                <a:lnTo>
                  <a:pt x="0" y="533400"/>
                </a:lnTo>
                <a:lnTo>
                  <a:pt x="266700" y="266700"/>
                </a:lnTo>
                <a:lnTo>
                  <a:pt x="0" y="0"/>
                </a:lnTo>
                <a:close/>
              </a:path>
            </a:pathLst>
          </a:custGeom>
          <a:solidFill>
            <a:srgbClr val="9F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Subtitle 2"/>
          <p:cNvSpPr>
            <a:spLocks noGrp="1"/>
          </p:cNvSpPr>
          <p:nvPr>
            <p:ph type="subTitle" idx="1"/>
          </p:nvPr>
        </p:nvSpPr>
        <p:spPr>
          <a:xfrm>
            <a:off x="608012" y="1638548"/>
            <a:ext cx="11201400" cy="1168756"/>
          </a:xfrm>
        </p:spPr>
        <p:txBody>
          <a:bodyPr>
            <a:noAutofit/>
          </a:bodyPr>
          <a:lstStyle/>
          <a:p>
            <a:endParaRPr lang="en-US" baseline="30000" dirty="0">
              <a:solidFill>
                <a:srgbClr val="46382E"/>
              </a:solidFill>
              <a:latin typeface="Georgia" panose="02040502050405020303" pitchFamily="18" charset="0"/>
            </a:endParaRPr>
          </a:p>
        </p:txBody>
      </p:sp>
      <p:sp>
        <p:nvSpPr>
          <p:cNvPr id="4" name="TextBox 3"/>
          <p:cNvSpPr txBox="1"/>
          <p:nvPr/>
        </p:nvSpPr>
        <p:spPr>
          <a:xfrm>
            <a:off x="608012" y="3002280"/>
            <a:ext cx="4538146" cy="1200329"/>
          </a:xfrm>
          <a:prstGeom prst="rect">
            <a:avLst/>
          </a:prstGeom>
          <a:noFill/>
        </p:spPr>
        <p:txBody>
          <a:bodyPr wrap="square" rtlCol="0">
            <a:spAutoFit/>
          </a:bodyPr>
          <a:lstStyle/>
          <a:p>
            <a:r>
              <a:rPr lang="en-US" sz="2400" i="1" dirty="0">
                <a:solidFill>
                  <a:schemeClr val="bg1"/>
                </a:solidFill>
                <a:latin typeface="Georgia" panose="02040502050405020303" pitchFamily="18" charset="0"/>
                <a:cs typeface="Arial" panose="020B0604020202020204" pitchFamily="34" charset="0"/>
              </a:rPr>
              <a:t>Providing useful agricultural data to </a:t>
            </a:r>
            <a:r>
              <a:rPr lang="en-US" sz="2400" i="1" dirty="0" smtClean="0">
                <a:solidFill>
                  <a:schemeClr val="bg1"/>
                </a:solidFill>
                <a:latin typeface="Georgia" panose="02040502050405020303" pitchFamily="18" charset="0"/>
                <a:cs typeface="Arial" panose="020B0604020202020204" pitchFamily="34" charset="0"/>
              </a:rPr>
              <a:t>help data users </a:t>
            </a:r>
            <a:r>
              <a:rPr lang="en-US" sz="2400" i="1" dirty="0">
                <a:solidFill>
                  <a:schemeClr val="bg1"/>
                </a:solidFill>
                <a:latin typeface="Georgia" panose="02040502050405020303" pitchFamily="18" charset="0"/>
                <a:cs typeface="Arial" panose="020B0604020202020204" pitchFamily="34" charset="0"/>
              </a:rPr>
              <a:t>work smarter. . .</a:t>
            </a:r>
          </a:p>
        </p:txBody>
      </p:sp>
    </p:spTree>
    <p:extLst>
      <p:ext uri="{BB962C8B-B14F-4D97-AF65-F5344CB8AC3E}">
        <p14:creationId xmlns:p14="http://schemas.microsoft.com/office/powerpoint/2010/main" val="28667349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Uses NASS Data</a:t>
            </a:r>
            <a:endParaRPr lang="en-US" dirty="0"/>
          </a:p>
        </p:txBody>
      </p:sp>
      <p:sp>
        <p:nvSpPr>
          <p:cNvPr id="3" name="Content Placeholder 2"/>
          <p:cNvSpPr>
            <a:spLocks noGrp="1"/>
          </p:cNvSpPr>
          <p:nvPr>
            <p:ph sz="half" idx="2"/>
          </p:nvPr>
        </p:nvSpPr>
        <p:spPr/>
        <p:txBody>
          <a:bodyPr>
            <a:normAutofit/>
          </a:bodyPr>
          <a:lstStyle/>
          <a:p>
            <a:r>
              <a:rPr lang="en-US" dirty="0" smtClean="0"/>
              <a:t>Agribusiness</a:t>
            </a:r>
          </a:p>
          <a:p>
            <a:r>
              <a:rPr lang="en-US" dirty="0" smtClean="0"/>
              <a:t>Legislators</a:t>
            </a:r>
          </a:p>
          <a:p>
            <a:r>
              <a:rPr lang="en-US" dirty="0" smtClean="0"/>
              <a:t>USDA Leaders</a:t>
            </a:r>
          </a:p>
          <a:p>
            <a:r>
              <a:rPr lang="en-US" dirty="0" smtClean="0"/>
              <a:t>Farm Groups</a:t>
            </a:r>
          </a:p>
          <a:p>
            <a:r>
              <a:rPr lang="en-US" dirty="0"/>
              <a:t>Farmers and ranchers</a:t>
            </a:r>
          </a:p>
          <a:p>
            <a:r>
              <a:rPr lang="en-US" dirty="0" smtClean="0"/>
              <a:t>Banks </a:t>
            </a:r>
            <a:r>
              <a:rPr lang="en-US" dirty="0"/>
              <a:t>and other lending institutions</a:t>
            </a:r>
          </a:p>
          <a:p>
            <a:r>
              <a:rPr lang="en-US" dirty="0"/>
              <a:t>Commodity traders</a:t>
            </a:r>
          </a:p>
          <a:p>
            <a:r>
              <a:rPr lang="en-US" dirty="0" smtClean="0"/>
              <a:t>Researchers</a:t>
            </a:r>
            <a:endParaRPr lang="en-US" dirty="0"/>
          </a:p>
        </p:txBody>
      </p:sp>
      <p:sp>
        <p:nvSpPr>
          <p:cNvPr id="10" name="Content Placeholder 9"/>
          <p:cNvSpPr>
            <a:spLocks noGrp="1"/>
          </p:cNvSpPr>
          <p:nvPr>
            <p:ph sz="quarter" idx="4"/>
          </p:nvPr>
        </p:nvSpPr>
        <p:spPr/>
        <p:txBody>
          <a:bodyPr/>
          <a:lstStyle/>
          <a:p>
            <a:endParaRPr lang="en-US"/>
          </a:p>
        </p:txBody>
      </p:sp>
      <p:pic>
        <p:nvPicPr>
          <p:cNvPr id="4" name="Picture 3">
            <a:hlinkClick r:id="" action="ppaction://hlinkshowjump?jump=previousslide"/>
          </p:cNvPr>
          <p:cNvPicPr>
            <a:picLocks noChangeAspect="1"/>
          </p:cNvPicPr>
          <p:nvPr/>
        </p:nvPicPr>
        <p:blipFill rotWithShape="1">
          <a:blip r:embed="rId3" cstate="print">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r="72798"/>
          <a:stretch/>
        </p:blipFill>
        <p:spPr>
          <a:xfrm>
            <a:off x="4875212" y="6096000"/>
            <a:ext cx="684016" cy="639458"/>
          </a:xfrm>
          <a:prstGeom prst="rect">
            <a:avLst/>
          </a:prstGeom>
        </p:spPr>
      </p:pic>
      <p:pic>
        <p:nvPicPr>
          <p:cNvPr id="5" name="Picture 4">
            <a:hlinkClick r:id="" action="ppaction://hlinkshowjump?jump=nextslide"/>
          </p:cNvPr>
          <p:cNvPicPr>
            <a:picLocks noChangeAspect="1"/>
          </p:cNvPicPr>
          <p:nvPr/>
        </p:nvPicPr>
        <p:blipFill rotWithShape="1">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l="72898"/>
          <a:stretch/>
        </p:blipFill>
        <p:spPr>
          <a:xfrm>
            <a:off x="6708296" y="6096000"/>
            <a:ext cx="681515" cy="639458"/>
          </a:xfrm>
          <a:prstGeom prst="rect">
            <a:avLst/>
          </a:prstGeom>
        </p:spPr>
      </p:pic>
      <p:pic>
        <p:nvPicPr>
          <p:cNvPr id="6" name="Picture 5">
            <a:hlinkClick r:id="rId6" action="ppaction://hlinksldjump"/>
          </p:cNvPr>
          <p:cNvPicPr>
            <a:picLocks noChangeAspect="1"/>
          </p:cNvPicPr>
          <p:nvPr/>
        </p:nvPicPr>
        <p:blipFill rotWithShape="1">
          <a:blip r:embed="rId3" cstate="print">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l="35247" r="36434"/>
          <a:stretch/>
        </p:blipFill>
        <p:spPr>
          <a:xfrm>
            <a:off x="5777713" y="6096000"/>
            <a:ext cx="712099" cy="639458"/>
          </a:xfrm>
          <a:prstGeom prst="rect">
            <a:avLst/>
          </a:prstGeom>
        </p:spPr>
      </p:pic>
    </p:spTree>
    <p:extLst>
      <p:ext uri="{BB962C8B-B14F-4D97-AF65-F5344CB8AC3E}">
        <p14:creationId xmlns:p14="http://schemas.microsoft.com/office/powerpoint/2010/main" val="27091405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You </a:t>
            </a:r>
            <a:r>
              <a:rPr lang="en-US" dirty="0" smtClean="0"/>
              <a:t>Can Rely </a:t>
            </a:r>
            <a:r>
              <a:rPr lang="en-US" dirty="0"/>
              <a:t>on NASS Data To…</a:t>
            </a:r>
          </a:p>
        </p:txBody>
      </p:sp>
      <p:sp>
        <p:nvSpPr>
          <p:cNvPr id="4" name="Text Placeholder 3"/>
          <p:cNvSpPr>
            <a:spLocks noGrp="1"/>
          </p:cNvSpPr>
          <p:nvPr>
            <p:ph sz="half" idx="2"/>
          </p:nvPr>
        </p:nvSpPr>
        <p:spPr/>
        <p:txBody>
          <a:bodyPr>
            <a:noAutofit/>
          </a:bodyPr>
          <a:lstStyle/>
          <a:p>
            <a:pPr lvl="0"/>
            <a:r>
              <a:rPr lang="en-US" dirty="0">
                <a:solidFill>
                  <a:srgbClr val="46382E"/>
                </a:solidFill>
              </a:rPr>
              <a:t>Determine productivity and yields</a:t>
            </a:r>
          </a:p>
          <a:p>
            <a:pPr lvl="0"/>
            <a:r>
              <a:rPr lang="en-US" dirty="0">
                <a:solidFill>
                  <a:srgbClr val="46382E"/>
                </a:solidFill>
              </a:rPr>
              <a:t>Track trends</a:t>
            </a:r>
          </a:p>
          <a:p>
            <a:pPr lvl="0"/>
            <a:r>
              <a:rPr lang="en-US" dirty="0">
                <a:solidFill>
                  <a:srgbClr val="46382E"/>
                </a:solidFill>
              </a:rPr>
              <a:t>Set prices</a:t>
            </a:r>
          </a:p>
          <a:p>
            <a:pPr lvl="0"/>
            <a:r>
              <a:rPr lang="en-US" dirty="0">
                <a:solidFill>
                  <a:srgbClr val="46382E"/>
                </a:solidFill>
              </a:rPr>
              <a:t>Improve operational efficiencies</a:t>
            </a:r>
          </a:p>
          <a:p>
            <a:pPr lvl="0"/>
            <a:r>
              <a:rPr lang="en-US" dirty="0">
                <a:solidFill>
                  <a:srgbClr val="46382E"/>
                </a:solidFill>
              </a:rPr>
              <a:t>Reduce risk</a:t>
            </a:r>
          </a:p>
          <a:p>
            <a:pPr lvl="0"/>
            <a:r>
              <a:rPr lang="en-US" dirty="0">
                <a:solidFill>
                  <a:srgbClr val="46382E"/>
                </a:solidFill>
              </a:rPr>
              <a:t>Negotiate cash rents</a:t>
            </a:r>
          </a:p>
          <a:p>
            <a:pPr lvl="0"/>
            <a:r>
              <a:rPr lang="en-US" dirty="0">
                <a:solidFill>
                  <a:srgbClr val="46382E"/>
                </a:solidFill>
              </a:rPr>
              <a:t>Identify trends, best practices, and patterns</a:t>
            </a:r>
          </a:p>
          <a:p>
            <a:r>
              <a:rPr lang="en-US" dirty="0">
                <a:solidFill>
                  <a:srgbClr val="46382E"/>
                </a:solidFill>
              </a:rPr>
              <a:t>Analyze consumer demand</a:t>
            </a:r>
          </a:p>
        </p:txBody>
      </p:sp>
      <p:pic>
        <p:nvPicPr>
          <p:cNvPr id="3" name="Content Placeholder 2">
            <a:extLst>
              <a:ext uri="{FF2B5EF4-FFF2-40B4-BE49-F238E27FC236}">
                <a16:creationId xmlns:a16="http://schemas.microsoft.com/office/drawing/2014/main" xmlns="" id="{F7857C91-0BA1-48C8-946E-AD5251BFC220}"/>
              </a:ext>
            </a:extLst>
          </p:cNvPr>
          <p:cNvPicPr>
            <a:picLocks noGrp="1" noChangeAspect="1"/>
          </p:cNvPicPr>
          <p:nvPr>
            <p:ph sz="quarter" idx="4"/>
          </p:nvPr>
        </p:nvPicPr>
        <p:blipFill>
          <a:blip r:embed="rId3"/>
          <a:stretch>
            <a:fillRect/>
          </a:stretch>
        </p:blipFill>
        <p:spPr>
          <a:xfrm>
            <a:off x="7389811" y="1438106"/>
            <a:ext cx="4799014" cy="4500218"/>
          </a:xfrm>
          <a:prstGeom prst="rect">
            <a:avLst/>
          </a:prstGeom>
        </p:spPr>
      </p:pic>
      <p:sp>
        <p:nvSpPr>
          <p:cNvPr id="7" name="Rectangle 6"/>
          <p:cNvSpPr/>
          <p:nvPr/>
        </p:nvSpPr>
        <p:spPr>
          <a:xfrm rot="2700000">
            <a:off x="7036197" y="3339727"/>
            <a:ext cx="672726" cy="67272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hlinkClick r:id="" action="ppaction://hlinkshowjump?jump=previousslide"/>
          </p:cNvPr>
          <p:cNvPicPr>
            <a:picLocks noChangeAspect="1"/>
          </p:cNvPicPr>
          <p:nvPr/>
        </p:nvPicPr>
        <p:blipFill rotWithShape="1">
          <a:blip r:embed="rId4" cstate="print">
            <a:duotone>
              <a:prstClr val="black"/>
              <a:schemeClr val="accent2">
                <a:tint val="45000"/>
                <a:satMod val="400000"/>
              </a:schemeClr>
            </a:duotone>
            <a:extLst>
              <a:ext uri="{BEBA8EAE-BF5A-486C-A8C5-ECC9F3942E4B}">
                <a14:imgProps xmlns:a14="http://schemas.microsoft.com/office/drawing/2010/main">
                  <a14:imgLayer r:embed="rId5">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r="72798"/>
          <a:stretch/>
        </p:blipFill>
        <p:spPr>
          <a:xfrm>
            <a:off x="4875212" y="6096000"/>
            <a:ext cx="684016" cy="639458"/>
          </a:xfrm>
          <a:prstGeom prst="rect">
            <a:avLst/>
          </a:prstGeom>
        </p:spPr>
      </p:pic>
      <p:pic>
        <p:nvPicPr>
          <p:cNvPr id="12" name="Picture 11">
            <a:hlinkClick r:id="" action="ppaction://hlinkshowjump?jump=nextslide"/>
          </p:cNvPr>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l="72898"/>
          <a:stretch/>
        </p:blipFill>
        <p:spPr>
          <a:xfrm>
            <a:off x="6708296" y="6096000"/>
            <a:ext cx="681515" cy="639458"/>
          </a:xfrm>
          <a:prstGeom prst="rect">
            <a:avLst/>
          </a:prstGeom>
        </p:spPr>
      </p:pic>
      <p:pic>
        <p:nvPicPr>
          <p:cNvPr id="13" name="Picture 12">
            <a:hlinkClick r:id="rId7" action="ppaction://hlinksldjump"/>
          </p:cNvPr>
          <p:cNvPicPr>
            <a:picLocks noChangeAspect="1"/>
          </p:cNvPicPr>
          <p:nvPr/>
        </p:nvPicPr>
        <p:blipFill rotWithShape="1">
          <a:blip r:embed="rId4" cstate="print">
            <a:duotone>
              <a:prstClr val="black"/>
              <a:schemeClr val="accent2">
                <a:tint val="45000"/>
                <a:satMod val="400000"/>
              </a:schemeClr>
            </a:duotone>
            <a:extLst>
              <a:ext uri="{BEBA8EAE-BF5A-486C-A8C5-ECC9F3942E4B}">
                <a14:imgProps xmlns:a14="http://schemas.microsoft.com/office/drawing/2010/main">
                  <a14:imgLayer r:embed="rId5">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l="35247" r="36434"/>
          <a:stretch/>
        </p:blipFill>
        <p:spPr>
          <a:xfrm>
            <a:off x="5777713" y="6096000"/>
            <a:ext cx="712099" cy="639458"/>
          </a:xfrm>
          <a:prstGeom prst="rect">
            <a:avLst/>
          </a:prstGeom>
        </p:spPr>
      </p:pic>
    </p:spTree>
    <p:extLst>
      <p:ext uri="{BB962C8B-B14F-4D97-AF65-F5344CB8AC3E}">
        <p14:creationId xmlns:p14="http://schemas.microsoft.com/office/powerpoint/2010/main" val="1439016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Helping </a:t>
            </a:r>
            <a:r>
              <a:rPr lang="en-US" dirty="0" smtClean="0"/>
              <a:t>Them </a:t>
            </a:r>
            <a:r>
              <a:rPr lang="en-US" dirty="0"/>
              <a:t>Work Smarter</a:t>
            </a:r>
            <a:endParaRPr lang="en-US" sz="2700" dirty="0"/>
          </a:p>
        </p:txBody>
      </p:sp>
      <p:sp>
        <p:nvSpPr>
          <p:cNvPr id="5" name="Text Placeholder 4"/>
          <p:cNvSpPr>
            <a:spLocks noGrp="1"/>
          </p:cNvSpPr>
          <p:nvPr>
            <p:ph sz="half" idx="1"/>
          </p:nvPr>
        </p:nvSpPr>
        <p:spPr/>
        <p:txBody>
          <a:bodyPr>
            <a:normAutofit/>
          </a:bodyPr>
          <a:lstStyle/>
          <a:p>
            <a:pPr marL="0" lvl="3" indent="0">
              <a:buNone/>
            </a:pPr>
            <a:r>
              <a:rPr lang="en-US" sz="3400" i="1" dirty="0"/>
              <a:t>Working smarter means </a:t>
            </a:r>
            <a:r>
              <a:rPr lang="en-US" sz="3400" i="1" dirty="0" smtClean="0"/>
              <a:t>data users </a:t>
            </a:r>
            <a:r>
              <a:rPr lang="en-US" sz="3400" i="1" dirty="0"/>
              <a:t>are able to…</a:t>
            </a:r>
          </a:p>
        </p:txBody>
      </p:sp>
      <p:sp>
        <p:nvSpPr>
          <p:cNvPr id="2" name="Text Placeholder 1">
            <a:extLst>
              <a:ext uri="{FF2B5EF4-FFF2-40B4-BE49-F238E27FC236}">
                <a16:creationId xmlns:a16="http://schemas.microsoft.com/office/drawing/2014/main" xmlns="" id="{5C72F247-E3EE-44BC-BB52-9B7141AF804E}"/>
              </a:ext>
            </a:extLst>
          </p:cNvPr>
          <p:cNvSpPr>
            <a:spLocks noGrp="1"/>
          </p:cNvSpPr>
          <p:nvPr>
            <p:ph sz="half" idx="2"/>
          </p:nvPr>
        </p:nvSpPr>
        <p:spPr/>
        <p:txBody>
          <a:bodyPr>
            <a:normAutofit/>
          </a:bodyPr>
          <a:lstStyle/>
          <a:p>
            <a:r>
              <a:rPr lang="en-US" dirty="0"/>
              <a:t>Use reliable facts and figures to…</a:t>
            </a:r>
          </a:p>
          <a:p>
            <a:r>
              <a:rPr lang="en-US" dirty="0"/>
              <a:t>Make well-informed decisions that…</a:t>
            </a:r>
          </a:p>
          <a:p>
            <a:r>
              <a:rPr lang="en-US" dirty="0"/>
              <a:t>Eliminate guesswork, reduce risk, and improve profitability.</a:t>
            </a:r>
          </a:p>
        </p:txBody>
      </p:sp>
      <p:pic>
        <p:nvPicPr>
          <p:cNvPr id="10" name="Picture 9">
            <a:hlinkClick r:id="" action="ppaction://hlinkshowjump?jump=previousslide"/>
          </p:cNvPr>
          <p:cNvPicPr>
            <a:picLocks noChangeAspect="1"/>
          </p:cNvPicPr>
          <p:nvPr/>
        </p:nvPicPr>
        <p:blipFill rotWithShape="1">
          <a:blip r:embed="rId3" cstate="print">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r="72798"/>
          <a:stretch/>
        </p:blipFill>
        <p:spPr>
          <a:xfrm>
            <a:off x="4875212" y="6096000"/>
            <a:ext cx="684016" cy="639458"/>
          </a:xfrm>
          <a:prstGeom prst="rect">
            <a:avLst/>
          </a:prstGeom>
        </p:spPr>
      </p:pic>
      <p:pic>
        <p:nvPicPr>
          <p:cNvPr id="11" name="Picture 10">
            <a:hlinkClick r:id="" action="ppaction://hlinkshowjump?jump=nextslide"/>
          </p:cNvPr>
          <p:cNvPicPr>
            <a:picLocks noChangeAspect="1"/>
          </p:cNvPicPr>
          <p:nvPr/>
        </p:nvPicPr>
        <p:blipFill rotWithShape="1">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l="72898"/>
          <a:stretch/>
        </p:blipFill>
        <p:spPr>
          <a:xfrm>
            <a:off x="6708296" y="6096000"/>
            <a:ext cx="681515" cy="639458"/>
          </a:xfrm>
          <a:prstGeom prst="rect">
            <a:avLst/>
          </a:prstGeom>
        </p:spPr>
      </p:pic>
      <p:pic>
        <p:nvPicPr>
          <p:cNvPr id="12" name="Picture 11">
            <a:hlinkClick r:id="rId6" action="ppaction://hlinksldjump"/>
          </p:cNvPr>
          <p:cNvPicPr>
            <a:picLocks noChangeAspect="1"/>
          </p:cNvPicPr>
          <p:nvPr/>
        </p:nvPicPr>
        <p:blipFill rotWithShape="1">
          <a:blip r:embed="rId3" cstate="print">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l="35247" r="36434"/>
          <a:stretch/>
        </p:blipFill>
        <p:spPr>
          <a:xfrm>
            <a:off x="5777713" y="6096000"/>
            <a:ext cx="712099" cy="639458"/>
          </a:xfrm>
          <a:prstGeom prst="rect">
            <a:avLst/>
          </a:prstGeom>
        </p:spPr>
      </p:pic>
    </p:spTree>
    <p:extLst>
      <p:ext uri="{BB962C8B-B14F-4D97-AF65-F5344CB8AC3E}">
        <p14:creationId xmlns:p14="http://schemas.microsoft.com/office/powerpoint/2010/main" val="21733013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Marketing Matters…</a:t>
            </a:r>
            <a:endParaRPr lang="en-US" dirty="0"/>
          </a:p>
        </p:txBody>
      </p:sp>
      <p:sp>
        <p:nvSpPr>
          <p:cNvPr id="7" name="Content Placeholder 6"/>
          <p:cNvSpPr>
            <a:spLocks noGrp="1"/>
          </p:cNvSpPr>
          <p:nvPr>
            <p:ph sz="half" idx="2"/>
          </p:nvPr>
        </p:nvSpPr>
        <p:spPr>
          <a:xfrm>
            <a:off x="5027614" y="1600201"/>
            <a:ext cx="5690006" cy="4190999"/>
          </a:xfrm>
        </p:spPr>
        <p:txBody>
          <a:bodyPr>
            <a:normAutofit/>
          </a:bodyPr>
          <a:lstStyle/>
          <a:p>
            <a:pPr marL="0" indent="0">
              <a:buNone/>
            </a:pPr>
            <a:r>
              <a:rPr lang="en-US" dirty="0" smtClean="0">
                <a:solidFill>
                  <a:srgbClr val="46382E"/>
                </a:solidFill>
              </a:rPr>
              <a:t> </a:t>
            </a:r>
            <a:endParaRPr lang="en-US" dirty="0">
              <a:solidFill>
                <a:srgbClr val="46382E"/>
              </a:solidFill>
            </a:endParaRPr>
          </a:p>
        </p:txBody>
      </p:sp>
      <p:grpSp>
        <p:nvGrpSpPr>
          <p:cNvPr id="16" name="Group 15"/>
          <p:cNvGrpSpPr/>
          <p:nvPr/>
        </p:nvGrpSpPr>
        <p:grpSpPr>
          <a:xfrm>
            <a:off x="1" y="1442893"/>
            <a:ext cx="5217220" cy="4509020"/>
            <a:chOff x="-16184" y="1447799"/>
            <a:chExt cx="5151841" cy="4500707"/>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6184" y="1447799"/>
              <a:ext cx="4814761" cy="4500707"/>
            </a:xfrm>
            <a:prstGeom prst="rect">
              <a:avLst/>
            </a:prstGeom>
          </p:spPr>
        </p:pic>
        <p:sp>
          <p:nvSpPr>
            <p:cNvPr id="9" name="Rectangle 8"/>
            <p:cNvSpPr/>
            <p:nvPr/>
          </p:nvSpPr>
          <p:spPr>
            <a:xfrm rot="2700000">
              <a:off x="4462931" y="3339727"/>
              <a:ext cx="672726" cy="67272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 name="Picture 9">
            <a:hlinkClick r:id="" action="ppaction://hlinkshowjump?jump=previousslide"/>
          </p:cNvPr>
          <p:cNvPicPr>
            <a:picLocks noChangeAspect="1"/>
          </p:cNvPicPr>
          <p:nvPr/>
        </p:nvPicPr>
        <p:blipFill rotWithShape="1">
          <a:blip r:embed="rId4" cstate="print">
            <a:duotone>
              <a:prstClr val="black"/>
              <a:schemeClr val="accent2">
                <a:tint val="45000"/>
                <a:satMod val="400000"/>
              </a:schemeClr>
            </a:duotone>
            <a:extLst>
              <a:ext uri="{BEBA8EAE-BF5A-486C-A8C5-ECC9F3942E4B}">
                <a14:imgProps xmlns:a14="http://schemas.microsoft.com/office/drawing/2010/main">
                  <a14:imgLayer r:embed="rId5">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r="72798"/>
          <a:stretch/>
        </p:blipFill>
        <p:spPr>
          <a:xfrm>
            <a:off x="4875212" y="6096000"/>
            <a:ext cx="684016" cy="639458"/>
          </a:xfrm>
          <a:prstGeom prst="rect">
            <a:avLst/>
          </a:prstGeom>
        </p:spPr>
      </p:pic>
      <p:pic>
        <p:nvPicPr>
          <p:cNvPr id="11" name="Picture 10">
            <a:hlinkClick r:id="" action="ppaction://hlinkshowjump?jump=nextslide"/>
          </p:cNvPr>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l="72898"/>
          <a:stretch/>
        </p:blipFill>
        <p:spPr>
          <a:xfrm>
            <a:off x="6708296" y="6096000"/>
            <a:ext cx="681515" cy="639458"/>
          </a:xfrm>
          <a:prstGeom prst="rect">
            <a:avLst/>
          </a:prstGeom>
        </p:spPr>
      </p:pic>
      <p:pic>
        <p:nvPicPr>
          <p:cNvPr id="17" name="Picture 16">
            <a:hlinkClick r:id="rId7" action="ppaction://hlinksldjump"/>
          </p:cNvPr>
          <p:cNvPicPr>
            <a:picLocks noChangeAspect="1"/>
          </p:cNvPicPr>
          <p:nvPr/>
        </p:nvPicPr>
        <p:blipFill rotWithShape="1">
          <a:blip r:embed="rId4" cstate="print">
            <a:duotone>
              <a:prstClr val="black"/>
              <a:schemeClr val="accent2">
                <a:tint val="45000"/>
                <a:satMod val="400000"/>
              </a:schemeClr>
            </a:duotone>
            <a:extLst>
              <a:ext uri="{BEBA8EAE-BF5A-486C-A8C5-ECC9F3942E4B}">
                <a14:imgProps xmlns:a14="http://schemas.microsoft.com/office/drawing/2010/main">
                  <a14:imgLayer r:embed="rId5">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l="35247" r="36434"/>
          <a:stretch/>
        </p:blipFill>
        <p:spPr>
          <a:xfrm>
            <a:off x="5777713" y="6096000"/>
            <a:ext cx="712099" cy="639458"/>
          </a:xfrm>
          <a:prstGeom prst="rect">
            <a:avLst/>
          </a:prstGeom>
        </p:spPr>
      </p:pic>
      <p:sp>
        <p:nvSpPr>
          <p:cNvPr id="4" name="TextBox 3"/>
          <p:cNvSpPr txBox="1"/>
          <p:nvPr/>
        </p:nvSpPr>
        <p:spPr>
          <a:xfrm>
            <a:off x="5027614" y="1555957"/>
            <a:ext cx="6977573" cy="4401205"/>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latin typeface="Arial" panose="020B0604020202020204" pitchFamily="34" charset="0"/>
                <a:cs typeface="Arial" panose="020B0604020202020204" pitchFamily="34" charset="0"/>
              </a:rPr>
              <a:t>Build partnerships </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Provide toolkit (e.g. FAQs, Ads, Videos) </a:t>
            </a:r>
            <a:endParaRPr lang="en-US" sz="2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800" dirty="0" smtClean="0">
                <a:latin typeface="Arial" panose="020B0604020202020204" pitchFamily="34" charset="0"/>
                <a:cs typeface="Arial" panose="020B0604020202020204" pitchFamily="34" charset="0"/>
              </a:rPr>
              <a:t>Produce testimonials and PSAs </a:t>
            </a:r>
            <a:endParaRPr lang="en-US" sz="2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800" dirty="0" smtClean="0">
                <a:latin typeface="Arial" panose="020B0604020202020204" pitchFamily="34" charset="0"/>
                <a:cs typeface="Arial" panose="020B0604020202020204" pitchFamily="34" charset="0"/>
              </a:rPr>
              <a:t>Share benefits </a:t>
            </a:r>
            <a:r>
              <a:rPr lang="en-US" sz="2800" dirty="0">
                <a:latin typeface="Arial" panose="020B0604020202020204" pitchFamily="34" charset="0"/>
                <a:cs typeface="Arial" panose="020B0604020202020204" pitchFamily="34" charset="0"/>
              </a:rPr>
              <a:t>of </a:t>
            </a:r>
            <a:r>
              <a:rPr lang="en-US" sz="2800" dirty="0" smtClean="0">
                <a:latin typeface="Arial" panose="020B0604020202020204" pitchFamily="34" charset="0"/>
                <a:cs typeface="Arial" panose="020B0604020202020204" pitchFamily="34" charset="0"/>
              </a:rPr>
              <a:t>responding/negatives </a:t>
            </a:r>
            <a:r>
              <a:rPr lang="en-US" sz="2800" dirty="0">
                <a:latin typeface="Arial" panose="020B0604020202020204" pitchFamily="34" charset="0"/>
                <a:cs typeface="Arial" panose="020B0604020202020204" pitchFamily="34" charset="0"/>
              </a:rPr>
              <a:t>of </a:t>
            </a:r>
            <a:r>
              <a:rPr lang="en-US" sz="2800" dirty="0" smtClean="0">
                <a:latin typeface="Arial" panose="020B0604020202020204" pitchFamily="34" charset="0"/>
                <a:cs typeface="Arial" panose="020B0604020202020204" pitchFamily="34" charset="0"/>
              </a:rPr>
              <a:t>not – connect directly to surveys when possible   </a:t>
            </a:r>
            <a:endParaRPr lang="en-US" sz="2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Make it </a:t>
            </a:r>
            <a:r>
              <a:rPr lang="en-US" sz="2800" dirty="0" smtClean="0">
                <a:latin typeface="Arial" panose="020B0604020202020204" pitchFamily="34" charset="0"/>
                <a:cs typeface="Arial" panose="020B0604020202020204" pitchFamily="34" charset="0"/>
              </a:rPr>
              <a:t>easier/more convenient </a:t>
            </a:r>
            <a:r>
              <a:rPr lang="en-US" sz="2800" dirty="0">
                <a:latin typeface="Arial" panose="020B0604020202020204" pitchFamily="34" charset="0"/>
                <a:cs typeface="Arial" panose="020B0604020202020204" pitchFamily="34" charset="0"/>
              </a:rPr>
              <a:t>to r</a:t>
            </a:r>
            <a:r>
              <a:rPr lang="en-US" sz="2800" dirty="0" smtClean="0">
                <a:latin typeface="Arial" panose="020B0604020202020204" pitchFamily="34" charset="0"/>
                <a:cs typeface="Arial" panose="020B0604020202020204" pitchFamily="34" charset="0"/>
              </a:rPr>
              <a:t>espond (e.g. web form) </a:t>
            </a:r>
            <a:endParaRPr lang="en-US" sz="2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Make the </a:t>
            </a:r>
            <a:r>
              <a:rPr lang="en-US" sz="2800" dirty="0" smtClean="0">
                <a:latin typeface="Arial" panose="020B0604020202020204" pitchFamily="34" charset="0"/>
                <a:cs typeface="Arial" panose="020B0604020202020204" pitchFamily="34" charset="0"/>
              </a:rPr>
              <a:t>data </a:t>
            </a:r>
            <a:r>
              <a:rPr lang="en-US" sz="2800" dirty="0">
                <a:latin typeface="Arial" panose="020B0604020202020204" pitchFamily="34" charset="0"/>
                <a:cs typeface="Arial" panose="020B0604020202020204" pitchFamily="34" charset="0"/>
              </a:rPr>
              <a:t>easier to o</a:t>
            </a:r>
            <a:r>
              <a:rPr lang="en-US" sz="2800" dirty="0" smtClean="0">
                <a:latin typeface="Arial" panose="020B0604020202020204" pitchFamily="34" charset="0"/>
                <a:cs typeface="Arial" panose="020B0604020202020204" pitchFamily="34" charset="0"/>
              </a:rPr>
              <a:t>btain, more dynamic  </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1014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Your Partnership is </a:t>
            </a:r>
            <a:r>
              <a:rPr lang="en-US" dirty="0"/>
              <a:t>I</a:t>
            </a:r>
            <a:r>
              <a:rPr lang="en-US" dirty="0" smtClean="0"/>
              <a:t>mportant… </a:t>
            </a:r>
            <a:endParaRPr lang="en-US" dirty="0"/>
          </a:p>
        </p:txBody>
      </p:sp>
      <p:sp>
        <p:nvSpPr>
          <p:cNvPr id="4" name="Content Placeholder 3"/>
          <p:cNvSpPr>
            <a:spLocks noGrp="1"/>
          </p:cNvSpPr>
          <p:nvPr>
            <p:ph sz="half" idx="2"/>
          </p:nvPr>
        </p:nvSpPr>
        <p:spPr>
          <a:xfrm>
            <a:off x="508000" y="1600199"/>
            <a:ext cx="6579034" cy="4191001"/>
          </a:xfrm>
        </p:spPr>
        <p:txBody>
          <a:bodyPr>
            <a:normAutofit/>
          </a:bodyPr>
          <a:lstStyle/>
          <a:p>
            <a:pPr lvl="0"/>
            <a:r>
              <a:rPr lang="en-US" sz="2800" dirty="0" smtClean="0">
                <a:solidFill>
                  <a:srgbClr val="46382E"/>
                </a:solidFill>
              </a:rPr>
              <a:t>Help us spread the word to farmers and ranchers about the importance of responding to NASS surveys and censuses – how the resultant data can have a direct impact on their operations, industries, and communities. </a:t>
            </a:r>
            <a:endParaRPr lang="en-US" sz="2800" dirty="0">
              <a:solidFill>
                <a:srgbClr val="46382E"/>
              </a:solidFill>
            </a:endParaRPr>
          </a:p>
        </p:txBody>
      </p:sp>
      <p:sp>
        <p:nvSpPr>
          <p:cNvPr id="5" name="Content Placeholder 4"/>
          <p:cNvSpPr>
            <a:spLocks noGrp="1"/>
          </p:cNvSpPr>
          <p:nvPr>
            <p:ph sz="quarter" idx="4"/>
          </p:nvPr>
        </p:nvSpPr>
        <p:spPr/>
        <p:txBody>
          <a:bodyPr/>
          <a:lstStyle/>
          <a:p>
            <a:endParaRPr lang="en-US" dirty="0"/>
          </a:p>
        </p:txBody>
      </p:sp>
      <p:grpSp>
        <p:nvGrpSpPr>
          <p:cNvPr id="11" name="Group 10"/>
          <p:cNvGrpSpPr/>
          <p:nvPr/>
        </p:nvGrpSpPr>
        <p:grpSpPr>
          <a:xfrm>
            <a:off x="7060474" y="1446449"/>
            <a:ext cx="5128351" cy="4516031"/>
            <a:chOff x="7060474" y="1446449"/>
            <a:chExt cx="5128351" cy="4516031"/>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b="-361"/>
            <a:stretch/>
          </p:blipFill>
          <p:spPr>
            <a:xfrm>
              <a:off x="7390247" y="1446449"/>
              <a:ext cx="4798578" cy="4516031"/>
            </a:xfrm>
            <a:prstGeom prst="rect">
              <a:avLst/>
            </a:prstGeom>
          </p:spPr>
        </p:pic>
        <p:sp>
          <p:nvSpPr>
            <p:cNvPr id="7" name="Rectangle 6"/>
            <p:cNvSpPr/>
            <p:nvPr/>
          </p:nvSpPr>
          <p:spPr>
            <a:xfrm rot="2700000">
              <a:off x="7060474" y="3339727"/>
              <a:ext cx="672726" cy="67272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2" name="Picture 11">
            <a:hlinkClick r:id="" action="ppaction://hlinkshowjump?jump=previousslide"/>
          </p:cNvPr>
          <p:cNvPicPr>
            <a:picLocks noChangeAspect="1"/>
          </p:cNvPicPr>
          <p:nvPr/>
        </p:nvPicPr>
        <p:blipFill rotWithShape="1">
          <a:blip r:embed="rId4" cstate="print">
            <a:duotone>
              <a:prstClr val="black"/>
              <a:schemeClr val="accent2">
                <a:tint val="45000"/>
                <a:satMod val="400000"/>
              </a:schemeClr>
            </a:duotone>
            <a:extLst>
              <a:ext uri="{BEBA8EAE-BF5A-486C-A8C5-ECC9F3942E4B}">
                <a14:imgProps xmlns:a14="http://schemas.microsoft.com/office/drawing/2010/main">
                  <a14:imgLayer r:embed="rId5">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r="72798"/>
          <a:stretch/>
        </p:blipFill>
        <p:spPr>
          <a:xfrm>
            <a:off x="4875212" y="6096000"/>
            <a:ext cx="684016" cy="639458"/>
          </a:xfrm>
          <a:prstGeom prst="rect">
            <a:avLst/>
          </a:prstGeom>
        </p:spPr>
      </p:pic>
      <p:pic>
        <p:nvPicPr>
          <p:cNvPr id="13" name="Picture 12">
            <a:hlinkClick r:id="" action="ppaction://hlinkshowjump?jump=nextslide"/>
          </p:cNvPr>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l="72898"/>
          <a:stretch/>
        </p:blipFill>
        <p:spPr>
          <a:xfrm>
            <a:off x="6708296" y="6096000"/>
            <a:ext cx="681515" cy="639458"/>
          </a:xfrm>
          <a:prstGeom prst="rect">
            <a:avLst/>
          </a:prstGeom>
        </p:spPr>
      </p:pic>
      <p:pic>
        <p:nvPicPr>
          <p:cNvPr id="14" name="Picture 13">
            <a:hlinkClick r:id="rId7" action="ppaction://hlinksldjump"/>
          </p:cNvPr>
          <p:cNvPicPr>
            <a:picLocks noChangeAspect="1"/>
          </p:cNvPicPr>
          <p:nvPr/>
        </p:nvPicPr>
        <p:blipFill rotWithShape="1">
          <a:blip r:embed="rId4" cstate="print">
            <a:duotone>
              <a:prstClr val="black"/>
              <a:schemeClr val="accent2">
                <a:tint val="45000"/>
                <a:satMod val="400000"/>
              </a:schemeClr>
            </a:duotone>
            <a:extLst>
              <a:ext uri="{BEBA8EAE-BF5A-486C-A8C5-ECC9F3942E4B}">
                <a14:imgProps xmlns:a14="http://schemas.microsoft.com/office/drawing/2010/main">
                  <a14:imgLayer r:embed="rId5">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l="35247" r="36434"/>
          <a:stretch/>
        </p:blipFill>
        <p:spPr>
          <a:xfrm>
            <a:off x="5777713" y="6096000"/>
            <a:ext cx="712099" cy="639458"/>
          </a:xfrm>
          <a:prstGeom prst="rect">
            <a:avLst/>
          </a:prstGeom>
        </p:spPr>
      </p:pic>
    </p:spTree>
    <p:extLst>
      <p:ext uri="{BB962C8B-B14F-4D97-AF65-F5344CB8AC3E}">
        <p14:creationId xmlns:p14="http://schemas.microsoft.com/office/powerpoint/2010/main" val="9617409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D037FC70-ACBB-4E9E-963D-53A1444B73AB}"/>
              </a:ext>
            </a:extLst>
          </p:cNvPr>
          <p:cNvSpPr>
            <a:spLocks noGrp="1"/>
          </p:cNvSpPr>
          <p:nvPr>
            <p:ph type="body" sz="quarter" idx="10"/>
          </p:nvPr>
        </p:nvSpPr>
        <p:spPr/>
        <p:txBody>
          <a:bodyPr/>
          <a:lstStyle/>
          <a:p>
            <a:r>
              <a:rPr lang="en-US" sz="3999" dirty="0"/>
              <a:t>2017 Census of Agriculture</a:t>
            </a:r>
          </a:p>
          <a:p>
            <a:r>
              <a:rPr lang="en-US" sz="3999" dirty="0"/>
              <a:t>Data Release</a:t>
            </a:r>
          </a:p>
          <a:p>
            <a:endParaRPr lang="en-US" dirty="0"/>
          </a:p>
        </p:txBody>
      </p:sp>
    </p:spTree>
    <p:extLst>
      <p:ext uri="{BB962C8B-B14F-4D97-AF65-F5344CB8AC3E}">
        <p14:creationId xmlns:p14="http://schemas.microsoft.com/office/powerpoint/2010/main" val="36181692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 of the Census of Agriculture	</a:t>
            </a:r>
            <a:endParaRPr lang="en-US" dirty="0"/>
          </a:p>
        </p:txBody>
      </p:sp>
      <p:sp>
        <p:nvSpPr>
          <p:cNvPr id="3" name="Content Placeholder 2"/>
          <p:cNvSpPr>
            <a:spLocks noGrp="1"/>
          </p:cNvSpPr>
          <p:nvPr>
            <p:ph idx="1"/>
          </p:nvPr>
        </p:nvSpPr>
        <p:spPr/>
        <p:txBody>
          <a:bodyPr/>
          <a:lstStyle/>
          <a:p>
            <a:r>
              <a:rPr lang="en-US" dirty="0" smtClean="0"/>
              <a:t>The first Census of Agriculture was conducted in 1840 in 26 states and the District of Columbia</a:t>
            </a:r>
          </a:p>
          <a:p>
            <a:r>
              <a:rPr lang="en-US" dirty="0" smtClean="0"/>
              <a:t>175 years later:</a:t>
            </a:r>
          </a:p>
          <a:p>
            <a:pPr lvl="1"/>
            <a:r>
              <a:rPr lang="en-US" dirty="0" smtClean="0"/>
              <a:t>The 2017 Census of Agriculture is the 29</a:t>
            </a:r>
            <a:r>
              <a:rPr lang="en-US" baseline="30000" dirty="0" smtClean="0"/>
              <a:t>th</a:t>
            </a:r>
            <a:r>
              <a:rPr lang="en-US" dirty="0" smtClean="0"/>
              <a:t> in the series, and the 5</a:t>
            </a:r>
            <a:r>
              <a:rPr lang="en-US" baseline="30000" dirty="0" smtClean="0"/>
              <a:t>th</a:t>
            </a:r>
            <a:r>
              <a:rPr lang="en-US" dirty="0" smtClean="0"/>
              <a:t> conducted by NASS</a:t>
            </a:r>
          </a:p>
          <a:p>
            <a:pPr lvl="1"/>
            <a:r>
              <a:rPr lang="en-US" dirty="0" smtClean="0"/>
              <a:t>In 1997 the Census was transferred from the Census Bureau to NASS</a:t>
            </a:r>
          </a:p>
          <a:p>
            <a:pPr lvl="1"/>
            <a:r>
              <a:rPr lang="en-US" dirty="0" smtClean="0"/>
              <a:t>The Census encompasses 50 states, Puerto Rico, and outlying areas</a:t>
            </a:r>
          </a:p>
          <a:p>
            <a:r>
              <a:rPr lang="en-US" dirty="0" smtClean="0"/>
              <a:t>Data are available for:</a:t>
            </a:r>
          </a:p>
          <a:p>
            <a:pPr lvl="1"/>
            <a:r>
              <a:rPr lang="en-US" dirty="0" smtClean="0"/>
              <a:t>National, state, and county levels</a:t>
            </a:r>
          </a:p>
          <a:p>
            <a:pPr lvl="1"/>
            <a:r>
              <a:rPr lang="en-US" dirty="0" smtClean="0"/>
              <a:t>Congressional districts, watersheds, and zip codes</a:t>
            </a:r>
          </a:p>
          <a:p>
            <a:pPr marL="457063" lvl="1" indent="0">
              <a:buNone/>
            </a:pPr>
            <a:r>
              <a:rPr lang="en-US" dirty="0"/>
              <a:t>	</a:t>
            </a:r>
            <a:r>
              <a:rPr lang="en-US" dirty="0" smtClean="0"/>
              <a:t>	</a:t>
            </a:r>
            <a:endParaRPr lang="en-US" dirty="0"/>
          </a:p>
        </p:txBody>
      </p:sp>
      <p:sp>
        <p:nvSpPr>
          <p:cNvPr id="4" name="Slide Number Placeholder 3"/>
          <p:cNvSpPr>
            <a:spLocks noGrp="1"/>
          </p:cNvSpPr>
          <p:nvPr>
            <p:ph type="sldNum" sz="quarter" idx="4"/>
          </p:nvPr>
        </p:nvSpPr>
        <p:spPr/>
        <p:txBody>
          <a:bodyPr/>
          <a:lstStyle/>
          <a:p>
            <a:fld id="{43835934-7406-4918-9312-CEAF894A9188}" type="slidenum">
              <a:rPr lang="en-US" smtClean="0">
                <a:solidFill>
                  <a:prstClr val="black">
                    <a:tint val="75000"/>
                  </a:prstClr>
                </a:solidFill>
              </a:rPr>
              <a:pPr/>
              <a:t>16</a:t>
            </a:fld>
            <a:endParaRPr lang="en-US" dirty="0">
              <a:solidFill>
                <a:prstClr val="black">
                  <a:tint val="75000"/>
                </a:prstClr>
              </a:solidFill>
            </a:endParaRPr>
          </a:p>
        </p:txBody>
      </p:sp>
    </p:spTree>
    <p:extLst>
      <p:ext uri="{BB962C8B-B14F-4D97-AF65-F5344CB8AC3E}">
        <p14:creationId xmlns:p14="http://schemas.microsoft.com/office/powerpoint/2010/main" val="41306789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9"/>
          <p:cNvPicPr>
            <a:picLocks noChangeAspect="1"/>
          </p:cNvPicPr>
          <p:nvPr/>
        </p:nvPicPr>
        <p:blipFill rotWithShape="1">
          <a:blip r:embed="rId3" cstate="print">
            <a:extLst>
              <a:ext uri="{28A0092B-C50C-407E-A947-70E740481C1C}">
                <a14:useLocalDpi xmlns:a14="http://schemas.microsoft.com/office/drawing/2010/main" val="0"/>
              </a:ext>
            </a:extLst>
          </a:blip>
          <a:srcRect t="18120"/>
          <a:stretch/>
        </p:blipFill>
        <p:spPr>
          <a:xfrm>
            <a:off x="177754" y="1746461"/>
            <a:ext cx="6784284" cy="4292502"/>
          </a:xfrm>
          <a:prstGeom prst="rect">
            <a:avLst/>
          </a:prstGeom>
        </p:spPr>
      </p:pic>
      <p:sp>
        <p:nvSpPr>
          <p:cNvPr id="2" name="Title 1"/>
          <p:cNvSpPr>
            <a:spLocks noGrp="1"/>
          </p:cNvSpPr>
          <p:nvPr>
            <p:ph type="title"/>
          </p:nvPr>
        </p:nvSpPr>
        <p:spPr/>
        <p:txBody>
          <a:bodyPr/>
          <a:lstStyle/>
          <a:p>
            <a:r>
              <a:rPr lang="en-US" dirty="0" smtClean="0"/>
              <a:t>Census Data Collection</a:t>
            </a:r>
            <a:endParaRPr lang="en-US" dirty="0"/>
          </a:p>
        </p:txBody>
      </p:sp>
      <p:sp>
        <p:nvSpPr>
          <p:cNvPr id="3" name="Text Placeholder 2"/>
          <p:cNvSpPr>
            <a:spLocks noGrp="1"/>
          </p:cNvSpPr>
          <p:nvPr>
            <p:ph type="body" idx="1"/>
          </p:nvPr>
        </p:nvSpPr>
        <p:spPr/>
        <p:txBody>
          <a:bodyPr/>
          <a:lstStyle/>
          <a:p>
            <a:r>
              <a:rPr lang="en-US" dirty="0" smtClean="0"/>
              <a:t>Response Rate by State, 2017</a:t>
            </a:r>
            <a:endParaRPr lang="en-US" dirty="0"/>
          </a:p>
        </p:txBody>
      </p:sp>
      <p:sp>
        <p:nvSpPr>
          <p:cNvPr id="4" name="Text Placeholder 3"/>
          <p:cNvSpPr>
            <a:spLocks noGrp="1"/>
          </p:cNvSpPr>
          <p:nvPr>
            <p:ph type="body" sz="quarter" idx="3"/>
          </p:nvPr>
        </p:nvSpPr>
        <p:spPr>
          <a:xfrm>
            <a:off x="6962036" y="1306839"/>
            <a:ext cx="4922067" cy="571351"/>
          </a:xfrm>
        </p:spPr>
        <p:txBody>
          <a:bodyPr/>
          <a:lstStyle/>
          <a:p>
            <a:r>
              <a:rPr lang="en-US" dirty="0" smtClean="0"/>
              <a:t>Return Rate by Mode, 2012 and 2017 </a:t>
            </a:r>
            <a:r>
              <a:rPr lang="en-US" b="0" i="1" dirty="0" smtClean="0"/>
              <a:t>(percent of returns)</a:t>
            </a:r>
            <a:endParaRPr lang="en-US" i="1" dirty="0"/>
          </a:p>
        </p:txBody>
      </p:sp>
      <p:sp>
        <p:nvSpPr>
          <p:cNvPr id="5" name="Slide Number Placeholder 4"/>
          <p:cNvSpPr>
            <a:spLocks noGrp="1"/>
          </p:cNvSpPr>
          <p:nvPr>
            <p:ph type="sldNum" sz="quarter" idx="10"/>
          </p:nvPr>
        </p:nvSpPr>
        <p:spPr/>
        <p:txBody>
          <a:bodyPr/>
          <a:lstStyle/>
          <a:p>
            <a:fld id="{34951298-165D-4834-9795-A6EDCEB91DD4}" type="slidenum">
              <a:rPr lang="en-US" smtClean="0">
                <a:solidFill>
                  <a:prstClr val="black">
                    <a:tint val="75000"/>
                  </a:prstClr>
                </a:solidFill>
              </a:rPr>
              <a:pPr/>
              <a:t>17</a:t>
            </a:fld>
            <a:endParaRPr lang="en-US" dirty="0">
              <a:solidFill>
                <a:prstClr val="black">
                  <a:tint val="75000"/>
                </a:prstClr>
              </a:solidFill>
            </a:endParaRPr>
          </a:p>
        </p:txBody>
      </p:sp>
      <p:sp>
        <p:nvSpPr>
          <p:cNvPr id="11" name="TextBox 10"/>
          <p:cNvSpPr txBox="1"/>
          <p:nvPr/>
        </p:nvSpPr>
        <p:spPr>
          <a:xfrm>
            <a:off x="3468530" y="5299933"/>
            <a:ext cx="1550020" cy="369236"/>
          </a:xfrm>
          <a:prstGeom prst="rect">
            <a:avLst/>
          </a:prstGeom>
          <a:solidFill>
            <a:schemeClr val="bg1"/>
          </a:solidFill>
        </p:spPr>
        <p:txBody>
          <a:bodyPr wrap="none" rtlCol="0">
            <a:spAutoFit/>
          </a:bodyPr>
          <a:lstStyle/>
          <a:p>
            <a:r>
              <a:rPr lang="en-US" sz="1799" b="1" dirty="0">
                <a:solidFill>
                  <a:prstClr val="black"/>
                </a:solidFill>
                <a:cs typeface="Arial" panose="020B0604020202020204" pitchFamily="34" charset="0"/>
              </a:rPr>
              <a:t>U.S. = 71.8%</a:t>
            </a:r>
          </a:p>
        </p:txBody>
      </p:sp>
      <p:graphicFrame>
        <p:nvGraphicFramePr>
          <p:cNvPr id="12" name="Content Placeholder 12"/>
          <p:cNvGraphicFramePr>
            <a:graphicFrameLocks noGrp="1"/>
          </p:cNvGraphicFramePr>
          <p:nvPr>
            <p:ph sz="quarter" idx="4"/>
            <p:extLst/>
          </p:nvPr>
        </p:nvGraphicFramePr>
        <p:xfrm>
          <a:off x="6845065" y="1927162"/>
          <a:ext cx="5039038" cy="445001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519860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699" y="365923"/>
            <a:ext cx="11658532" cy="727216"/>
          </a:xfrm>
        </p:spPr>
        <p:txBody>
          <a:bodyPr/>
          <a:lstStyle/>
          <a:p>
            <a:r>
              <a:rPr lang="en-US" dirty="0" smtClean="0">
                <a:latin typeface="Arial Narrow" panose="020B0606020202030204" pitchFamily="34" charset="0"/>
              </a:rPr>
              <a:t>Number of Farms and Land in Farms, 1997-2017</a:t>
            </a:r>
            <a:endParaRPr lang="en-US" dirty="0">
              <a:latin typeface="Arial Narrow" panose="020B0606020202030204" pitchFamily="34" charset="0"/>
            </a:endParaRPr>
          </a:p>
        </p:txBody>
      </p:sp>
      <p:sp>
        <p:nvSpPr>
          <p:cNvPr id="5" name="Slide Number Placeholder 4"/>
          <p:cNvSpPr>
            <a:spLocks noGrp="1"/>
          </p:cNvSpPr>
          <p:nvPr>
            <p:ph type="sldNum" sz="quarter" idx="4"/>
          </p:nvPr>
        </p:nvSpPr>
        <p:spPr/>
        <p:txBody>
          <a:bodyPr/>
          <a:lstStyle/>
          <a:p>
            <a:fld id="{34951298-165D-4834-9795-A6EDCEB91DD4}" type="slidenum">
              <a:rPr lang="en-US" smtClean="0">
                <a:solidFill>
                  <a:prstClr val="black">
                    <a:tint val="75000"/>
                  </a:prstClr>
                </a:solidFill>
              </a:rPr>
              <a:pPr/>
              <a:t>18</a:t>
            </a:fld>
            <a:endParaRPr lang="en-US" dirty="0">
              <a:solidFill>
                <a:prstClr val="black">
                  <a:tint val="75000"/>
                </a:prstClr>
              </a:solidFill>
            </a:endParaRPr>
          </a:p>
        </p:txBody>
      </p:sp>
      <p:graphicFrame>
        <p:nvGraphicFramePr>
          <p:cNvPr id="6" name="Content Placeholder 5"/>
          <p:cNvGraphicFramePr>
            <a:graphicFrameLocks noGrp="1"/>
          </p:cNvGraphicFramePr>
          <p:nvPr>
            <p:ph sz="half" idx="1"/>
            <p:extLst/>
          </p:nvPr>
        </p:nvGraphicFramePr>
        <p:xfrm>
          <a:off x="214257" y="713227"/>
          <a:ext cx="6893746" cy="305064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a:graphicFrameLocks/>
          </p:cNvGraphicFramePr>
          <p:nvPr>
            <p:extLst/>
          </p:nvPr>
        </p:nvGraphicFramePr>
        <p:xfrm>
          <a:off x="213699" y="3763876"/>
          <a:ext cx="6894304" cy="280423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ontent Placeholder 7"/>
          <p:cNvGraphicFramePr>
            <a:graphicFrameLocks noGrp="1"/>
          </p:cNvGraphicFramePr>
          <p:nvPr>
            <p:ph sz="half" idx="2"/>
            <p:extLst/>
          </p:nvPr>
        </p:nvGraphicFramePr>
        <p:xfrm>
          <a:off x="7610397" y="1242312"/>
          <a:ext cx="4162860" cy="4393911"/>
        </p:xfrm>
        <a:graphic>
          <a:graphicData uri="http://schemas.openxmlformats.org/drawingml/2006/table">
            <a:tbl>
              <a:tblPr firstRow="1">
                <a:tableStyleId>{5C22544A-7EE6-4342-B048-85BDC9FD1C3A}</a:tableStyleId>
              </a:tblPr>
              <a:tblGrid>
                <a:gridCol w="1507184"/>
                <a:gridCol w="1540079"/>
                <a:gridCol w="1115597"/>
              </a:tblGrid>
              <a:tr h="63991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800" dirty="0" smtClean="0">
                          <a:latin typeface="Arial" panose="020B0604020202020204" pitchFamily="34" charset="0"/>
                          <a:cs typeface="Arial" panose="020B0604020202020204" pitchFamily="34" charset="0"/>
                        </a:rPr>
                        <a:t>2012</a:t>
                      </a:r>
                      <a:endParaRPr lang="en-US" sz="1800" b="0" dirty="0">
                        <a:solidFill>
                          <a:schemeClr val="bg1"/>
                        </a:solidFill>
                        <a:latin typeface="Arial" panose="020B0604020202020204" pitchFamily="34" charset="0"/>
                        <a:cs typeface="Arial" panose="020B0604020202020204" pitchFamily="34" charset="0"/>
                      </a:endParaRPr>
                    </a:p>
                  </a:txBody>
                  <a:tcPr marL="91416" marR="91416" marT="45708" marB="45708" anchor="b">
                    <a:lnR w="12700" cap="flat" cmpd="sng" algn="ctr">
                      <a:solidFill>
                        <a:schemeClr val="tx1"/>
                      </a:solidFill>
                      <a:prstDash val="solid"/>
                      <a:round/>
                      <a:headEnd type="none" w="med" len="med"/>
                      <a:tailEnd type="none" w="med" len="med"/>
                    </a:lnR>
                  </a:tcPr>
                </a:tc>
                <a:tc>
                  <a:txBody>
                    <a:bodyPr/>
                    <a:lstStyle/>
                    <a:p>
                      <a:pPr algn="ctr"/>
                      <a:r>
                        <a:rPr lang="en-US" sz="1800" dirty="0" smtClean="0">
                          <a:latin typeface="Arial" panose="020B0604020202020204" pitchFamily="34" charset="0"/>
                          <a:cs typeface="Arial" panose="020B0604020202020204" pitchFamily="34" charset="0"/>
                        </a:rPr>
                        <a:t>2017</a:t>
                      </a:r>
                      <a:endParaRPr lang="en-US" sz="1800" b="0" dirty="0">
                        <a:solidFill>
                          <a:schemeClr val="bg1"/>
                        </a:solidFill>
                        <a:latin typeface="Arial" panose="020B0604020202020204" pitchFamily="34" charset="0"/>
                        <a:cs typeface="Arial" panose="020B0604020202020204" pitchFamily="34" charset="0"/>
                      </a:endParaRPr>
                    </a:p>
                  </a:txBody>
                  <a:tcPr marL="91416" marR="91416" marT="45708" marB="45708"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800" dirty="0" smtClean="0">
                          <a:latin typeface="Arial" panose="020B0604020202020204" pitchFamily="34" charset="0"/>
                          <a:cs typeface="Arial" panose="020B0604020202020204" pitchFamily="34" charset="0"/>
                        </a:rPr>
                        <a:t>% </a:t>
                      </a:r>
                    </a:p>
                    <a:p>
                      <a:pPr algn="ctr"/>
                      <a:r>
                        <a:rPr lang="en-US" sz="1800" dirty="0" smtClean="0">
                          <a:latin typeface="Arial" panose="020B0604020202020204" pitchFamily="34" charset="0"/>
                          <a:cs typeface="Arial" panose="020B0604020202020204" pitchFamily="34" charset="0"/>
                        </a:rPr>
                        <a:t>change</a:t>
                      </a:r>
                      <a:endParaRPr lang="en-US" sz="1800" b="0" dirty="0">
                        <a:solidFill>
                          <a:schemeClr val="bg1"/>
                        </a:solidFill>
                        <a:latin typeface="Arial" panose="020B0604020202020204" pitchFamily="34" charset="0"/>
                        <a:cs typeface="Arial" panose="020B0604020202020204" pitchFamily="34" charset="0"/>
                      </a:endParaRPr>
                    </a:p>
                  </a:txBody>
                  <a:tcPr marL="91416" marR="91416" marT="45708" marB="45708" anchor="b">
                    <a:lnL w="12700" cap="flat" cmpd="sng" algn="ctr">
                      <a:solidFill>
                        <a:schemeClr val="tx1"/>
                      </a:solidFill>
                      <a:prstDash val="solid"/>
                      <a:round/>
                      <a:headEnd type="none" w="med" len="med"/>
                      <a:tailEnd type="none" w="med" len="med"/>
                    </a:lnL>
                  </a:tcPr>
                </a:tc>
              </a:tr>
              <a:tr h="639913">
                <a:tc grid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endParaRPr lang="en-US" sz="1800" dirty="0" smtClean="0">
                        <a:latin typeface="Arial" panose="020B0604020202020204" pitchFamily="34" charset="0"/>
                        <a:cs typeface="Arial" panose="020B0604020202020204" pitchFamily="34" charset="0"/>
                      </a:endParaRPr>
                    </a:p>
                    <a:p>
                      <a:pPr algn="l"/>
                      <a:r>
                        <a:rPr lang="en-US" sz="1800" dirty="0" smtClean="0">
                          <a:latin typeface="Arial" panose="020B0604020202020204" pitchFamily="34" charset="0"/>
                          <a:cs typeface="Arial" panose="020B0604020202020204" pitchFamily="34" charset="0"/>
                        </a:rPr>
                        <a:t>Number of</a:t>
                      </a:r>
                      <a:r>
                        <a:rPr lang="en-US" sz="1800" baseline="0" dirty="0" smtClean="0">
                          <a:latin typeface="Arial" panose="020B0604020202020204" pitchFamily="34" charset="0"/>
                          <a:cs typeface="Arial" panose="020B0604020202020204" pitchFamily="34" charset="0"/>
                        </a:rPr>
                        <a:t> farms</a:t>
                      </a:r>
                      <a:endParaRPr lang="en-US" sz="1800" b="0" dirty="0">
                        <a:solidFill>
                          <a:schemeClr val="tx1"/>
                        </a:solidFill>
                        <a:latin typeface="Arial" panose="020B0604020202020204" pitchFamily="34" charset="0"/>
                        <a:cs typeface="Arial" panose="020B0604020202020204" pitchFamily="34" charset="0"/>
                      </a:endParaRPr>
                    </a:p>
                  </a:txBody>
                  <a:tcPr marL="91416" marR="91416" marT="45708" marB="45708" anchor="b">
                    <a:solidFill>
                      <a:srgbClr val="CCD1CE"/>
                    </a:solidFill>
                  </a:tcPr>
                </a:tc>
                <a:tc hMerge="1">
                  <a:txBody>
                    <a:bodyPr/>
                    <a:lstStyle/>
                    <a:p>
                      <a:endParaRPr lang="en-US"/>
                    </a:p>
                  </a:txBody>
                  <a:tcPr/>
                </a:tc>
                <a:tc hMerge="1">
                  <a:txBody>
                    <a:bodyPr/>
                    <a:lstStyle/>
                    <a:p>
                      <a:endParaRPr lang="en-US"/>
                    </a:p>
                  </a:txBody>
                  <a:tcPr/>
                </a:tc>
              </a:tr>
              <a:tr h="37074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a:r>
                        <a:rPr lang="en-US" sz="1800" dirty="0" smtClean="0">
                          <a:latin typeface="Arial" panose="020B0604020202020204" pitchFamily="34" charset="0"/>
                          <a:cs typeface="Arial" panose="020B0604020202020204" pitchFamily="34" charset="0"/>
                        </a:rPr>
                        <a:t>2,109,303</a:t>
                      </a:r>
                      <a:endParaRPr lang="en-US" sz="1800" dirty="0">
                        <a:solidFill>
                          <a:schemeClr val="tx1"/>
                        </a:solidFill>
                        <a:latin typeface="Arial" panose="020B0604020202020204" pitchFamily="34" charset="0"/>
                        <a:cs typeface="Arial" panose="020B0604020202020204" pitchFamily="34" charset="0"/>
                      </a:endParaRPr>
                    </a:p>
                  </a:txBody>
                  <a:tcPr marL="91416" marR="91416" marT="45708" marB="45708" anchor="b">
                    <a:lnR w="12700" cap="flat" cmpd="sng" algn="ctr">
                      <a:solidFill>
                        <a:schemeClr val="tx1"/>
                      </a:solidFill>
                      <a:prstDash val="solid"/>
                      <a:round/>
                      <a:headEnd type="none" w="med" len="med"/>
                      <a:tailEnd type="none" w="med" len="med"/>
                    </a:lnR>
                    <a:solidFill>
                      <a:srgbClr val="CCD1CE"/>
                    </a:solidFill>
                  </a:tcPr>
                </a:tc>
                <a:tc>
                  <a:txBody>
                    <a:bodyPr/>
                    <a:lstStyle/>
                    <a:p>
                      <a:pPr algn="r"/>
                      <a:r>
                        <a:rPr lang="en-US" sz="1800" dirty="0" smtClean="0">
                          <a:latin typeface="Arial" panose="020B0604020202020204" pitchFamily="34" charset="0"/>
                          <a:cs typeface="Arial" panose="020B0604020202020204" pitchFamily="34" charset="0"/>
                        </a:rPr>
                        <a:t>2,042,220</a:t>
                      </a:r>
                      <a:endParaRPr lang="en-US" sz="1800" dirty="0">
                        <a:solidFill>
                          <a:schemeClr val="tx1"/>
                        </a:solidFill>
                        <a:latin typeface="Arial" panose="020B0604020202020204" pitchFamily="34" charset="0"/>
                        <a:cs typeface="Arial" panose="020B0604020202020204" pitchFamily="34" charset="0"/>
                      </a:endParaRPr>
                    </a:p>
                  </a:txBody>
                  <a:tcPr marL="91416" marR="91416" marT="45708" marB="45708"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CCD1CE"/>
                    </a:solidFill>
                  </a:tcPr>
                </a:tc>
                <a:tc>
                  <a:txBody>
                    <a:bodyPr/>
                    <a:lstStyle/>
                    <a:p>
                      <a:pPr algn="r"/>
                      <a:r>
                        <a:rPr lang="en-US" sz="1800" dirty="0" smtClean="0">
                          <a:latin typeface="Arial" panose="020B0604020202020204" pitchFamily="34" charset="0"/>
                          <a:cs typeface="Arial" panose="020B0604020202020204" pitchFamily="34" charset="0"/>
                        </a:rPr>
                        <a:t>-3.2</a:t>
                      </a:r>
                      <a:endParaRPr lang="en-US" sz="1800" dirty="0">
                        <a:solidFill>
                          <a:schemeClr val="tx1"/>
                        </a:solidFill>
                        <a:latin typeface="Arial" panose="020B0604020202020204" pitchFamily="34" charset="0"/>
                        <a:cs typeface="Arial" panose="020B0604020202020204" pitchFamily="34" charset="0"/>
                      </a:endParaRPr>
                    </a:p>
                  </a:txBody>
                  <a:tcPr marL="91416" marR="91416" marT="45708" marB="45708" anchor="b">
                    <a:lnL w="12700" cap="flat" cmpd="sng" algn="ctr">
                      <a:solidFill>
                        <a:schemeClr val="tx1"/>
                      </a:solidFill>
                      <a:prstDash val="solid"/>
                      <a:round/>
                      <a:headEnd type="none" w="med" len="med"/>
                      <a:tailEnd type="none" w="med" len="med"/>
                    </a:lnL>
                    <a:solidFill>
                      <a:srgbClr val="CCD1CE"/>
                    </a:solidFill>
                  </a:tcPr>
                </a:tc>
              </a:tr>
              <a:tr h="365665">
                <a:tc gridSpan="3">
                  <a:txBody>
                    <a:bodyPr/>
                    <a:lstStyle/>
                    <a:p>
                      <a:pPr algn="r"/>
                      <a:endParaRPr lang="en-US" sz="1800" dirty="0" smtClean="0">
                        <a:solidFill>
                          <a:schemeClr val="tx1"/>
                        </a:solidFill>
                        <a:latin typeface="Arial" panose="020B0604020202020204" pitchFamily="34" charset="0"/>
                        <a:cs typeface="Arial" panose="020B0604020202020204" pitchFamily="34" charset="0"/>
                      </a:endParaRPr>
                    </a:p>
                  </a:txBody>
                  <a:tcPr marL="91416" marR="91416" marT="45708" marB="45708" anchor="b"/>
                </a:tc>
                <a:tc hMerge="1">
                  <a:txBody>
                    <a:bodyPr/>
                    <a:lstStyle/>
                    <a:p>
                      <a:endParaRPr lang="en-US"/>
                    </a:p>
                  </a:txBody>
                  <a:tcPr/>
                </a:tc>
                <a:tc hMerge="1">
                  <a:txBody>
                    <a:bodyPr/>
                    <a:lstStyle/>
                    <a:p>
                      <a:endParaRPr lang="en-US"/>
                    </a:p>
                  </a:txBody>
                  <a:tcPr/>
                </a:tc>
              </a:tr>
              <a:tr h="639913">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smtClean="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smtClean="0">
                          <a:latin typeface="Arial" panose="020B0604020202020204" pitchFamily="34" charset="0"/>
                          <a:cs typeface="Arial" panose="020B0604020202020204" pitchFamily="34" charset="0"/>
                        </a:rPr>
                        <a:t>Land in farms (acres)</a:t>
                      </a:r>
                      <a:endParaRPr lang="en-US" sz="1800" b="0" dirty="0" smtClean="0">
                        <a:solidFill>
                          <a:schemeClr val="tx1"/>
                        </a:solidFill>
                        <a:latin typeface="Arial" panose="020B0604020202020204" pitchFamily="34" charset="0"/>
                        <a:cs typeface="Arial" panose="020B0604020202020204" pitchFamily="34" charset="0"/>
                      </a:endParaRPr>
                    </a:p>
                  </a:txBody>
                  <a:tcPr marL="91416" marR="91416" marT="45708" marB="45708" anchor="b">
                    <a:solidFill>
                      <a:srgbClr val="CCD1CE"/>
                    </a:solidFill>
                  </a:tcPr>
                </a:tc>
                <a:tc hMerge="1">
                  <a:txBody>
                    <a:bodyPr/>
                    <a:lstStyle/>
                    <a:p>
                      <a:endParaRPr lang="en-US"/>
                    </a:p>
                  </a:txBody>
                  <a:tcPr/>
                </a:tc>
                <a:tc hMerge="1">
                  <a:txBody>
                    <a:bodyPr/>
                    <a:lstStyle/>
                    <a:p>
                      <a:endParaRPr lang="en-US"/>
                    </a:p>
                  </a:txBody>
                  <a:tcPr/>
                </a:tc>
              </a:tr>
              <a:tr h="365665">
                <a:tc>
                  <a:txBody>
                    <a:bodyPr/>
                    <a:lstStyle/>
                    <a:p>
                      <a:pPr algn="r"/>
                      <a:r>
                        <a:rPr lang="en-US" sz="1800" dirty="0" smtClean="0">
                          <a:latin typeface="Arial" panose="020B0604020202020204" pitchFamily="34" charset="0"/>
                          <a:cs typeface="Arial" panose="020B0604020202020204" pitchFamily="34" charset="0"/>
                        </a:rPr>
                        <a:t>914,527,657</a:t>
                      </a:r>
                      <a:endParaRPr lang="en-US" sz="1800" dirty="0" smtClean="0">
                        <a:solidFill>
                          <a:schemeClr val="tx1"/>
                        </a:solidFill>
                        <a:latin typeface="Arial" panose="020B0604020202020204" pitchFamily="34" charset="0"/>
                        <a:cs typeface="Arial" panose="020B0604020202020204" pitchFamily="34" charset="0"/>
                      </a:endParaRPr>
                    </a:p>
                  </a:txBody>
                  <a:tcPr marL="91416" marR="91416" marT="45708" marB="45708" anchor="b">
                    <a:lnR w="12700" cap="flat" cmpd="sng" algn="ctr">
                      <a:solidFill>
                        <a:schemeClr val="tx1"/>
                      </a:solidFill>
                      <a:prstDash val="solid"/>
                      <a:round/>
                      <a:headEnd type="none" w="med" len="med"/>
                      <a:tailEnd type="none" w="med" len="med"/>
                    </a:lnR>
                    <a:solidFill>
                      <a:srgbClr val="CCD1CE"/>
                    </a:solidFill>
                  </a:tcPr>
                </a:tc>
                <a:tc>
                  <a:txBody>
                    <a:bodyPr/>
                    <a:lstStyle/>
                    <a:p>
                      <a:pPr algn="r"/>
                      <a:r>
                        <a:rPr lang="en-US" sz="1800" dirty="0" smtClean="0">
                          <a:latin typeface="Arial" panose="020B0604020202020204" pitchFamily="34" charset="0"/>
                          <a:cs typeface="Arial" panose="020B0604020202020204" pitchFamily="34" charset="0"/>
                        </a:rPr>
                        <a:t>900,217,576</a:t>
                      </a:r>
                      <a:endParaRPr lang="en-US" sz="1800" dirty="0" smtClean="0">
                        <a:solidFill>
                          <a:schemeClr val="tx1"/>
                        </a:solidFill>
                        <a:latin typeface="Arial" panose="020B0604020202020204" pitchFamily="34" charset="0"/>
                        <a:cs typeface="Arial" panose="020B0604020202020204" pitchFamily="34" charset="0"/>
                      </a:endParaRPr>
                    </a:p>
                  </a:txBody>
                  <a:tcPr marL="91416" marR="91416" marT="45708" marB="45708"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CCD1CE"/>
                    </a:solidFill>
                  </a:tcPr>
                </a:tc>
                <a:tc>
                  <a:txBody>
                    <a:bodyPr/>
                    <a:lstStyle/>
                    <a:p>
                      <a:pPr algn="r"/>
                      <a:r>
                        <a:rPr lang="en-US" sz="1800" dirty="0" smtClean="0">
                          <a:latin typeface="Arial" panose="020B0604020202020204" pitchFamily="34" charset="0"/>
                          <a:cs typeface="Arial" panose="020B0604020202020204" pitchFamily="34" charset="0"/>
                        </a:rPr>
                        <a:t>-1.6</a:t>
                      </a:r>
                      <a:endParaRPr lang="en-US" sz="1800" dirty="0" smtClean="0">
                        <a:solidFill>
                          <a:schemeClr val="tx1"/>
                        </a:solidFill>
                        <a:latin typeface="Arial" panose="020B0604020202020204" pitchFamily="34" charset="0"/>
                        <a:cs typeface="Arial" panose="020B0604020202020204" pitchFamily="34" charset="0"/>
                      </a:endParaRPr>
                    </a:p>
                  </a:txBody>
                  <a:tcPr marL="91416" marR="91416" marT="45708" marB="45708" anchor="b">
                    <a:lnL w="12700" cap="flat" cmpd="sng" algn="ctr">
                      <a:solidFill>
                        <a:schemeClr val="tx1"/>
                      </a:solidFill>
                      <a:prstDash val="solid"/>
                      <a:round/>
                      <a:headEnd type="none" w="med" len="med"/>
                      <a:tailEnd type="none" w="med" len="med"/>
                    </a:lnL>
                    <a:solidFill>
                      <a:srgbClr val="CCD1CE"/>
                    </a:solidFill>
                  </a:tcPr>
                </a:tc>
              </a:tr>
              <a:tr h="365665">
                <a:tc gridSpan="3">
                  <a:txBody>
                    <a:bodyPr/>
                    <a:lstStyle/>
                    <a:p>
                      <a:pPr algn="r"/>
                      <a:endParaRPr lang="en-US" sz="1800" dirty="0" smtClean="0">
                        <a:solidFill>
                          <a:schemeClr val="tx1"/>
                        </a:solidFill>
                        <a:latin typeface="Arial" panose="020B0604020202020204" pitchFamily="34" charset="0"/>
                        <a:cs typeface="Arial" panose="020B0604020202020204" pitchFamily="34" charset="0"/>
                      </a:endParaRPr>
                    </a:p>
                  </a:txBody>
                  <a:tcPr marL="91416" marR="91416" marT="45708" marB="45708" anchor="b"/>
                </a:tc>
                <a:tc hMerge="1">
                  <a:txBody>
                    <a:bodyPr/>
                    <a:lstStyle/>
                    <a:p>
                      <a:endParaRPr lang="en-US"/>
                    </a:p>
                  </a:txBody>
                  <a:tcPr/>
                </a:tc>
                <a:tc hMerge="1">
                  <a:txBody>
                    <a:bodyPr/>
                    <a:lstStyle/>
                    <a:p>
                      <a:endParaRPr lang="en-US"/>
                    </a:p>
                  </a:txBody>
                  <a:tcPr/>
                </a:tc>
              </a:tr>
              <a:tr h="639913">
                <a:tc gridSpan="3">
                  <a:txBody>
                    <a:bodyPr/>
                    <a:lstStyle/>
                    <a:p>
                      <a:pPr algn="l"/>
                      <a:endParaRPr lang="en-US" sz="1800" dirty="0" smtClean="0">
                        <a:latin typeface="Arial" panose="020B0604020202020204" pitchFamily="34" charset="0"/>
                        <a:cs typeface="Arial" panose="020B0604020202020204" pitchFamily="34" charset="0"/>
                      </a:endParaRPr>
                    </a:p>
                    <a:p>
                      <a:pPr algn="l"/>
                      <a:r>
                        <a:rPr lang="en-US" sz="1800" dirty="0" smtClean="0">
                          <a:latin typeface="Arial" panose="020B0604020202020204" pitchFamily="34" charset="0"/>
                          <a:cs typeface="Arial" panose="020B0604020202020204" pitchFamily="34" charset="0"/>
                        </a:rPr>
                        <a:t>Average farm size (acres)</a:t>
                      </a:r>
                      <a:endParaRPr lang="en-US" sz="1800" dirty="0" smtClean="0">
                        <a:solidFill>
                          <a:schemeClr val="tx1"/>
                        </a:solidFill>
                        <a:latin typeface="Arial" panose="020B0604020202020204" pitchFamily="34" charset="0"/>
                        <a:cs typeface="Arial" panose="020B0604020202020204" pitchFamily="34" charset="0"/>
                      </a:endParaRPr>
                    </a:p>
                  </a:txBody>
                  <a:tcPr marL="91416" marR="91416" marT="45708" marB="45708" anchor="b">
                    <a:solidFill>
                      <a:srgbClr val="CCD1CE"/>
                    </a:solidFill>
                  </a:tcPr>
                </a:tc>
                <a:tc hMerge="1">
                  <a:txBody>
                    <a:bodyPr/>
                    <a:lstStyle/>
                    <a:p>
                      <a:endParaRPr lang="en-US"/>
                    </a:p>
                  </a:txBody>
                  <a:tcPr/>
                </a:tc>
                <a:tc hMerge="1">
                  <a:txBody>
                    <a:bodyPr/>
                    <a:lstStyle/>
                    <a:p>
                      <a:endParaRPr lang="en-US"/>
                    </a:p>
                  </a:txBody>
                  <a:tcPr/>
                </a:tc>
              </a:tr>
              <a:tr h="365665">
                <a:tc>
                  <a:txBody>
                    <a:bodyPr/>
                    <a:lstStyle/>
                    <a:p>
                      <a:pPr algn="r"/>
                      <a:r>
                        <a:rPr lang="en-US" sz="1800" dirty="0" smtClean="0">
                          <a:latin typeface="Arial" panose="020B0604020202020204" pitchFamily="34" charset="0"/>
                          <a:cs typeface="Arial" panose="020B0604020202020204" pitchFamily="34" charset="0"/>
                        </a:rPr>
                        <a:t>434</a:t>
                      </a:r>
                      <a:endParaRPr lang="en-US" sz="1800" dirty="0" smtClean="0">
                        <a:solidFill>
                          <a:schemeClr val="tx1"/>
                        </a:solidFill>
                        <a:latin typeface="Arial" panose="020B0604020202020204" pitchFamily="34" charset="0"/>
                        <a:cs typeface="Arial" panose="020B0604020202020204" pitchFamily="34" charset="0"/>
                      </a:endParaRPr>
                    </a:p>
                  </a:txBody>
                  <a:tcPr marL="91416" marR="91416" marT="45708" marB="45708" anchor="b">
                    <a:lnR w="12700" cap="flat" cmpd="sng" algn="ctr">
                      <a:solidFill>
                        <a:schemeClr val="tx1"/>
                      </a:solidFill>
                      <a:prstDash val="solid"/>
                      <a:round/>
                      <a:headEnd type="none" w="med" len="med"/>
                      <a:tailEnd type="none" w="med" len="med"/>
                    </a:lnR>
                    <a:solidFill>
                      <a:srgbClr val="CCD1CE"/>
                    </a:solidFill>
                  </a:tcPr>
                </a:tc>
                <a:tc>
                  <a:txBody>
                    <a:bodyPr/>
                    <a:lstStyle/>
                    <a:p>
                      <a:pPr algn="r"/>
                      <a:r>
                        <a:rPr lang="en-US" sz="1800" dirty="0" smtClean="0">
                          <a:latin typeface="Arial" panose="020B0604020202020204" pitchFamily="34" charset="0"/>
                          <a:cs typeface="Arial" panose="020B0604020202020204" pitchFamily="34" charset="0"/>
                        </a:rPr>
                        <a:t>441</a:t>
                      </a:r>
                      <a:endParaRPr lang="en-US" sz="1800" dirty="0" smtClean="0">
                        <a:solidFill>
                          <a:schemeClr val="tx1"/>
                        </a:solidFill>
                        <a:latin typeface="Arial" panose="020B0604020202020204" pitchFamily="34" charset="0"/>
                        <a:cs typeface="Arial" panose="020B0604020202020204" pitchFamily="34" charset="0"/>
                      </a:endParaRPr>
                    </a:p>
                  </a:txBody>
                  <a:tcPr marL="91416" marR="91416" marT="45708" marB="45708"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CCD1CE"/>
                    </a:solidFill>
                  </a:tcPr>
                </a:tc>
                <a:tc>
                  <a:txBody>
                    <a:bodyPr/>
                    <a:lstStyle/>
                    <a:p>
                      <a:pPr algn="r"/>
                      <a:r>
                        <a:rPr lang="en-US" sz="1800" dirty="0" smtClean="0">
                          <a:latin typeface="Arial" panose="020B0604020202020204" pitchFamily="34" charset="0"/>
                          <a:cs typeface="Arial" panose="020B0604020202020204" pitchFamily="34" charset="0"/>
                        </a:rPr>
                        <a:t>+1.6</a:t>
                      </a:r>
                      <a:endParaRPr lang="en-US" sz="1800" dirty="0" smtClean="0">
                        <a:solidFill>
                          <a:schemeClr val="tx1"/>
                        </a:solidFill>
                        <a:latin typeface="Arial" panose="020B0604020202020204" pitchFamily="34" charset="0"/>
                        <a:cs typeface="Arial" panose="020B0604020202020204" pitchFamily="34" charset="0"/>
                      </a:endParaRPr>
                    </a:p>
                  </a:txBody>
                  <a:tcPr marL="91416" marR="91416" marT="45708" marB="45708" anchor="b">
                    <a:lnL w="12700" cap="flat" cmpd="sng" algn="ctr">
                      <a:solidFill>
                        <a:schemeClr val="tx1"/>
                      </a:solidFill>
                      <a:prstDash val="solid"/>
                      <a:round/>
                      <a:headEnd type="none" w="med" len="med"/>
                      <a:tailEnd type="none" w="med" len="med"/>
                    </a:lnL>
                    <a:solidFill>
                      <a:srgbClr val="CCD1CE"/>
                    </a:solidFill>
                  </a:tcPr>
                </a:tc>
              </a:tr>
            </a:tbl>
          </a:graphicData>
        </a:graphic>
      </p:graphicFrame>
      <p:sp>
        <p:nvSpPr>
          <p:cNvPr id="10" name="TextBox 9"/>
          <p:cNvSpPr txBox="1"/>
          <p:nvPr/>
        </p:nvSpPr>
        <p:spPr>
          <a:xfrm>
            <a:off x="2085340" y="2371723"/>
            <a:ext cx="3091725" cy="369236"/>
          </a:xfrm>
          <a:prstGeom prst="rect">
            <a:avLst/>
          </a:prstGeom>
          <a:solidFill>
            <a:schemeClr val="bg2"/>
          </a:solidFill>
          <a:ln>
            <a:solidFill>
              <a:schemeClr val="tx2">
                <a:lumMod val="75000"/>
              </a:schemeClr>
            </a:solidFill>
          </a:ln>
        </p:spPr>
        <p:txBody>
          <a:bodyPr wrap="square" rtlCol="0">
            <a:spAutoFit/>
          </a:bodyPr>
          <a:lstStyle/>
          <a:p>
            <a:pPr algn="ctr"/>
            <a:r>
              <a:rPr lang="en-US" sz="1799" dirty="0">
                <a:solidFill>
                  <a:prstClr val="black"/>
                </a:solidFill>
                <a:cs typeface="Arial" panose="020B0604020202020204" pitchFamily="34" charset="0"/>
              </a:rPr>
              <a:t>Number of Farms (millions)</a:t>
            </a:r>
          </a:p>
        </p:txBody>
      </p:sp>
      <p:sp>
        <p:nvSpPr>
          <p:cNvPr id="11" name="TextBox 10"/>
          <p:cNvSpPr txBox="1"/>
          <p:nvPr/>
        </p:nvSpPr>
        <p:spPr>
          <a:xfrm>
            <a:off x="2085340" y="4814914"/>
            <a:ext cx="3386934" cy="369236"/>
          </a:xfrm>
          <a:prstGeom prst="rect">
            <a:avLst/>
          </a:prstGeom>
          <a:solidFill>
            <a:schemeClr val="bg2"/>
          </a:solidFill>
          <a:ln>
            <a:solidFill>
              <a:schemeClr val="tx2">
                <a:lumMod val="75000"/>
              </a:schemeClr>
            </a:solidFill>
          </a:ln>
        </p:spPr>
        <p:txBody>
          <a:bodyPr wrap="square" rtlCol="0">
            <a:spAutoFit/>
          </a:bodyPr>
          <a:lstStyle/>
          <a:p>
            <a:pPr algn="ctr"/>
            <a:r>
              <a:rPr lang="en-US" sz="1799" dirty="0">
                <a:solidFill>
                  <a:prstClr val="black"/>
                </a:solidFill>
                <a:cs typeface="Arial" panose="020B0604020202020204" pitchFamily="34" charset="0"/>
              </a:rPr>
              <a:t>Land in Farms (million acres)</a:t>
            </a:r>
          </a:p>
        </p:txBody>
      </p:sp>
    </p:spTree>
    <p:extLst>
      <p:ext uri="{BB962C8B-B14F-4D97-AF65-F5344CB8AC3E}">
        <p14:creationId xmlns:p14="http://schemas.microsoft.com/office/powerpoint/2010/main" val="19406495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ontent Placeholder 12"/>
          <p:cNvGraphicFramePr>
            <a:graphicFrameLocks noGrp="1"/>
          </p:cNvGraphicFramePr>
          <p:nvPr>
            <p:ph sz="half" idx="2"/>
            <p:extLst/>
          </p:nvPr>
        </p:nvGraphicFramePr>
        <p:xfrm>
          <a:off x="177754" y="1672096"/>
          <a:ext cx="5818259" cy="4874626"/>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4"/>
          <p:cNvSpPr>
            <a:spLocks noGrp="1"/>
          </p:cNvSpPr>
          <p:nvPr>
            <p:ph type="title"/>
          </p:nvPr>
        </p:nvSpPr>
        <p:spPr>
          <a:xfrm>
            <a:off x="261189" y="365923"/>
            <a:ext cx="11658532" cy="655982"/>
          </a:xfrm>
        </p:spPr>
        <p:txBody>
          <a:bodyPr/>
          <a:lstStyle/>
          <a:p>
            <a:r>
              <a:rPr lang="en-US" dirty="0" smtClean="0">
                <a:latin typeface="Arial Narrow" panose="020B0606020202030204" pitchFamily="34" charset="0"/>
              </a:rPr>
              <a:t>Number of Farms and Land in Farms, by Size Category, 2017</a:t>
            </a:r>
            <a:endParaRPr lang="en-US" dirty="0">
              <a:latin typeface="Arial Narrow" panose="020B0606020202030204" pitchFamily="34" charset="0"/>
            </a:endParaRPr>
          </a:p>
        </p:txBody>
      </p:sp>
      <p:sp>
        <p:nvSpPr>
          <p:cNvPr id="6" name="Text Placeholder 5"/>
          <p:cNvSpPr>
            <a:spLocks noGrp="1"/>
          </p:cNvSpPr>
          <p:nvPr>
            <p:ph type="body" idx="1"/>
          </p:nvPr>
        </p:nvSpPr>
        <p:spPr>
          <a:xfrm>
            <a:off x="261189" y="1135496"/>
            <a:ext cx="5734824" cy="503766"/>
          </a:xfrm>
        </p:spPr>
        <p:txBody>
          <a:bodyPr/>
          <a:lstStyle/>
          <a:p>
            <a:r>
              <a:rPr lang="en-US" dirty="0" smtClean="0">
                <a:latin typeface="Arial Narrow" panose="020B0606020202030204" pitchFamily="34" charset="0"/>
              </a:rPr>
              <a:t>Number of Farms </a:t>
            </a:r>
            <a:r>
              <a:rPr lang="en-US" b="0" i="1" dirty="0" smtClean="0">
                <a:latin typeface="Arial Narrow" panose="020B0606020202030204" pitchFamily="34" charset="0"/>
              </a:rPr>
              <a:t>(thousands)</a:t>
            </a:r>
            <a:endParaRPr lang="en-US" b="0" i="1" dirty="0">
              <a:latin typeface="Arial Narrow" panose="020B0606020202030204" pitchFamily="34" charset="0"/>
            </a:endParaRPr>
          </a:p>
        </p:txBody>
      </p:sp>
      <p:sp>
        <p:nvSpPr>
          <p:cNvPr id="8" name="Text Placeholder 7"/>
          <p:cNvSpPr>
            <a:spLocks noGrp="1"/>
          </p:cNvSpPr>
          <p:nvPr>
            <p:ph type="body" sz="quarter" idx="3"/>
          </p:nvPr>
        </p:nvSpPr>
        <p:spPr>
          <a:xfrm>
            <a:off x="6170592" y="1135496"/>
            <a:ext cx="5749128" cy="503766"/>
          </a:xfrm>
        </p:spPr>
        <p:txBody>
          <a:bodyPr/>
          <a:lstStyle/>
          <a:p>
            <a:r>
              <a:rPr lang="en-US" dirty="0" smtClean="0">
                <a:latin typeface="Arial Narrow" panose="020B0606020202030204" pitchFamily="34" charset="0"/>
              </a:rPr>
              <a:t>Land in Farms </a:t>
            </a:r>
            <a:r>
              <a:rPr lang="en-US" b="0" i="1" dirty="0" smtClean="0">
                <a:latin typeface="Arial Narrow" panose="020B0606020202030204" pitchFamily="34" charset="0"/>
              </a:rPr>
              <a:t>(million acres)</a:t>
            </a:r>
            <a:endParaRPr lang="en-US" b="0" i="1" dirty="0">
              <a:latin typeface="Arial Narrow" panose="020B0606020202030204" pitchFamily="34" charset="0"/>
            </a:endParaRPr>
          </a:p>
        </p:txBody>
      </p:sp>
      <p:sp>
        <p:nvSpPr>
          <p:cNvPr id="2" name="Slide Number Placeholder 1"/>
          <p:cNvSpPr>
            <a:spLocks noGrp="1"/>
          </p:cNvSpPr>
          <p:nvPr>
            <p:ph type="sldNum" sz="quarter" idx="10"/>
          </p:nvPr>
        </p:nvSpPr>
        <p:spPr/>
        <p:txBody>
          <a:bodyPr/>
          <a:lstStyle/>
          <a:p>
            <a:fld id="{DD95F43D-C05A-43B1-8627-AAB33B48D7D0}" type="slidenum">
              <a:rPr lang="en-US" smtClean="0">
                <a:solidFill>
                  <a:prstClr val="black">
                    <a:tint val="75000"/>
                  </a:prstClr>
                </a:solidFill>
              </a:rPr>
              <a:pPr/>
              <a:t>19</a:t>
            </a:fld>
            <a:endParaRPr lang="en-US" dirty="0">
              <a:solidFill>
                <a:prstClr val="black">
                  <a:tint val="75000"/>
                </a:prstClr>
              </a:solidFill>
            </a:endParaRPr>
          </a:p>
        </p:txBody>
      </p:sp>
      <p:sp>
        <p:nvSpPr>
          <p:cNvPr id="14" name="TextBox 13"/>
          <p:cNvSpPr txBox="1"/>
          <p:nvPr/>
        </p:nvSpPr>
        <p:spPr>
          <a:xfrm>
            <a:off x="3276919" y="2939526"/>
            <a:ext cx="2382066" cy="369236"/>
          </a:xfrm>
          <a:prstGeom prst="rect">
            <a:avLst/>
          </a:prstGeom>
          <a:noFill/>
        </p:spPr>
        <p:txBody>
          <a:bodyPr wrap="square" rtlCol="0">
            <a:spAutoFit/>
          </a:bodyPr>
          <a:lstStyle/>
          <a:p>
            <a:r>
              <a:rPr lang="en-US" sz="1799" dirty="0">
                <a:solidFill>
                  <a:prstClr val="black"/>
                </a:solidFill>
              </a:rPr>
              <a:t>U.S. Farms = 2,042</a:t>
            </a:r>
          </a:p>
        </p:txBody>
      </p:sp>
      <p:sp>
        <p:nvSpPr>
          <p:cNvPr id="11" name="TextBox 10"/>
          <p:cNvSpPr txBox="1"/>
          <p:nvPr/>
        </p:nvSpPr>
        <p:spPr>
          <a:xfrm>
            <a:off x="7937464" y="6183841"/>
            <a:ext cx="3763808" cy="307697"/>
          </a:xfrm>
          <a:prstGeom prst="rect">
            <a:avLst/>
          </a:prstGeom>
          <a:noFill/>
        </p:spPr>
        <p:txBody>
          <a:bodyPr wrap="square" rtlCol="0">
            <a:spAutoFit/>
          </a:bodyPr>
          <a:lstStyle/>
          <a:p>
            <a:r>
              <a:rPr lang="en-US" sz="1400" dirty="0">
                <a:solidFill>
                  <a:prstClr val="black"/>
                </a:solidFill>
              </a:rPr>
              <a:t>* Statistically significant difference from 2012</a:t>
            </a:r>
          </a:p>
        </p:txBody>
      </p:sp>
      <p:graphicFrame>
        <p:nvGraphicFramePr>
          <p:cNvPr id="15" name="Content Placeholder 14"/>
          <p:cNvGraphicFramePr>
            <a:graphicFrameLocks noGrp="1"/>
          </p:cNvGraphicFramePr>
          <p:nvPr>
            <p:ph sz="quarter" idx="4"/>
            <p:extLst/>
          </p:nvPr>
        </p:nvGraphicFramePr>
        <p:xfrm>
          <a:off x="6148373" y="1752852"/>
          <a:ext cx="5611938" cy="4773192"/>
        </p:xfrm>
        <a:graphic>
          <a:graphicData uri="http://schemas.openxmlformats.org/drawingml/2006/chart">
            <c:chart xmlns:c="http://schemas.openxmlformats.org/drawingml/2006/chart" xmlns:r="http://schemas.openxmlformats.org/officeDocument/2006/relationships" r:id="rId4"/>
          </a:graphicData>
        </a:graphic>
      </p:graphicFrame>
      <p:sp>
        <p:nvSpPr>
          <p:cNvPr id="16" name="TextBox 15"/>
          <p:cNvSpPr txBox="1"/>
          <p:nvPr/>
        </p:nvSpPr>
        <p:spPr>
          <a:xfrm>
            <a:off x="8089824" y="6249140"/>
            <a:ext cx="3763808" cy="307697"/>
          </a:xfrm>
          <a:prstGeom prst="rect">
            <a:avLst/>
          </a:prstGeom>
          <a:noFill/>
        </p:spPr>
        <p:txBody>
          <a:bodyPr wrap="square" rtlCol="0">
            <a:spAutoFit/>
          </a:bodyPr>
          <a:lstStyle/>
          <a:p>
            <a:r>
              <a:rPr lang="en-US" sz="1400" dirty="0">
                <a:solidFill>
                  <a:prstClr val="black"/>
                </a:solidFill>
              </a:rPr>
              <a:t>* Statistically significant difference from 2012</a:t>
            </a:r>
          </a:p>
        </p:txBody>
      </p:sp>
      <p:sp>
        <p:nvSpPr>
          <p:cNvPr id="4" name="TextBox 3"/>
          <p:cNvSpPr txBox="1"/>
          <p:nvPr/>
        </p:nvSpPr>
        <p:spPr>
          <a:xfrm>
            <a:off x="9347470" y="4770195"/>
            <a:ext cx="2094174" cy="369236"/>
          </a:xfrm>
          <a:prstGeom prst="rect">
            <a:avLst/>
          </a:prstGeom>
          <a:noFill/>
        </p:spPr>
        <p:txBody>
          <a:bodyPr wrap="square" rtlCol="0">
            <a:spAutoFit/>
          </a:bodyPr>
          <a:lstStyle/>
          <a:p>
            <a:r>
              <a:rPr lang="en-US" sz="1799" dirty="0">
                <a:solidFill>
                  <a:prstClr val="black"/>
                </a:solidFill>
              </a:rPr>
              <a:t>U.S. Land = 900.2</a:t>
            </a:r>
          </a:p>
        </p:txBody>
      </p:sp>
    </p:spTree>
    <p:extLst>
      <p:ext uri="{BB962C8B-B14F-4D97-AF65-F5344CB8AC3E}">
        <p14:creationId xmlns:p14="http://schemas.microsoft.com/office/powerpoint/2010/main" val="8746998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endParaRPr lang="en-US" sz="4000" dirty="0"/>
          </a:p>
        </p:txBody>
      </p:sp>
      <p:sp>
        <p:nvSpPr>
          <p:cNvPr id="5" name="Content Placeholder 4"/>
          <p:cNvSpPr>
            <a:spLocks noGrp="1"/>
          </p:cNvSpPr>
          <p:nvPr>
            <p:ph sz="half" idx="1"/>
          </p:nvPr>
        </p:nvSpPr>
        <p:spPr>
          <a:xfrm>
            <a:off x="379413" y="1600201"/>
            <a:ext cx="3810000" cy="4190999"/>
          </a:xfrm>
        </p:spPr>
        <p:txBody>
          <a:bodyPr/>
          <a:lstStyle/>
          <a:p>
            <a:r>
              <a:rPr lang="en-US" sz="4800" dirty="0"/>
              <a:t>Who is NASS?</a:t>
            </a:r>
          </a:p>
        </p:txBody>
      </p:sp>
      <p:sp>
        <p:nvSpPr>
          <p:cNvPr id="6" name="Content Placeholder 5"/>
          <p:cNvSpPr>
            <a:spLocks noGrp="1"/>
          </p:cNvSpPr>
          <p:nvPr>
            <p:ph sz="half" idx="2"/>
          </p:nvPr>
        </p:nvSpPr>
        <p:spPr/>
        <p:txBody>
          <a:bodyPr>
            <a:normAutofit/>
          </a:bodyPr>
          <a:lstStyle/>
          <a:p>
            <a:pPr marL="0" indent="0">
              <a:buNone/>
            </a:pPr>
            <a:r>
              <a:rPr lang="en-US" sz="3600" b="1" i="1" baseline="30000" dirty="0" smtClean="0">
                <a:solidFill>
                  <a:srgbClr val="46382E"/>
                </a:solidFill>
                <a:latin typeface="Arial" panose="020B0604020202020204" pitchFamily="34" charset="0"/>
                <a:cs typeface="Arial" panose="020B0604020202020204" pitchFamily="34" charset="0"/>
              </a:rPr>
              <a:t>As the official statistical agency</a:t>
            </a:r>
            <a:r>
              <a:rPr lang="en-US" sz="3600" b="1" i="1" dirty="0">
                <a:solidFill>
                  <a:srgbClr val="46382E"/>
                </a:solidFill>
                <a:latin typeface="Arial" panose="020B0604020202020204" pitchFamily="34" charset="0"/>
                <a:cs typeface="Arial" panose="020B0604020202020204" pitchFamily="34" charset="0"/>
              </a:rPr>
              <a:t> </a:t>
            </a:r>
            <a:r>
              <a:rPr lang="en-US" sz="3600" b="1" i="1" baseline="30000" dirty="0" smtClean="0">
                <a:solidFill>
                  <a:srgbClr val="46382E"/>
                </a:solidFill>
                <a:latin typeface="Arial" panose="020B0604020202020204" pitchFamily="34" charset="0"/>
                <a:cs typeface="Arial" panose="020B0604020202020204" pitchFamily="34" charset="0"/>
              </a:rPr>
              <a:t>of the USDA, the </a:t>
            </a:r>
            <a:r>
              <a:rPr lang="en-US" sz="3600" b="1" i="1" baseline="30000" dirty="0">
                <a:solidFill>
                  <a:srgbClr val="46382E"/>
                </a:solidFill>
                <a:latin typeface="Arial" panose="020B0604020202020204" pitchFamily="34" charset="0"/>
                <a:cs typeface="Arial" panose="020B0604020202020204" pitchFamily="34" charset="0"/>
              </a:rPr>
              <a:t>National Agricultural Statistics Service provides timely, accurate, and useful statistics in service to U.S. agriculture.</a:t>
            </a:r>
          </a:p>
        </p:txBody>
      </p:sp>
      <p:pic>
        <p:nvPicPr>
          <p:cNvPr id="10" name="Picture 9">
            <a:hlinkClick r:id="" action="ppaction://hlinkshowjump?jump=previousslide"/>
          </p:cNvPr>
          <p:cNvPicPr>
            <a:picLocks noChangeAspect="1"/>
          </p:cNvPicPr>
          <p:nvPr/>
        </p:nvPicPr>
        <p:blipFill rotWithShape="1">
          <a:blip r:embed="rId3" cstate="print">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r="72798"/>
          <a:stretch/>
        </p:blipFill>
        <p:spPr>
          <a:xfrm>
            <a:off x="4875212" y="6096000"/>
            <a:ext cx="684016" cy="639458"/>
          </a:xfrm>
          <a:prstGeom prst="rect">
            <a:avLst/>
          </a:prstGeom>
        </p:spPr>
      </p:pic>
      <p:pic>
        <p:nvPicPr>
          <p:cNvPr id="11" name="Picture 10">
            <a:hlinkClick r:id="" action="ppaction://hlinkshowjump?jump=nextslide"/>
          </p:cNvPr>
          <p:cNvPicPr>
            <a:picLocks noChangeAspect="1"/>
          </p:cNvPicPr>
          <p:nvPr/>
        </p:nvPicPr>
        <p:blipFill rotWithShape="1">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l="72898"/>
          <a:stretch/>
        </p:blipFill>
        <p:spPr>
          <a:xfrm>
            <a:off x="6708296" y="6096000"/>
            <a:ext cx="681515" cy="639458"/>
          </a:xfrm>
          <a:prstGeom prst="rect">
            <a:avLst/>
          </a:prstGeom>
        </p:spPr>
      </p:pic>
      <p:pic>
        <p:nvPicPr>
          <p:cNvPr id="12" name="Picture 11">
            <a:hlinkClick r:id="rId6" action="ppaction://hlinksldjump"/>
          </p:cNvPr>
          <p:cNvPicPr>
            <a:picLocks noChangeAspect="1"/>
          </p:cNvPicPr>
          <p:nvPr/>
        </p:nvPicPr>
        <p:blipFill rotWithShape="1">
          <a:blip r:embed="rId3" cstate="print">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l="35247" r="36434"/>
          <a:stretch/>
        </p:blipFill>
        <p:spPr>
          <a:xfrm>
            <a:off x="5777713" y="6096000"/>
            <a:ext cx="712099" cy="639458"/>
          </a:xfrm>
          <a:prstGeom prst="rect">
            <a:avLst/>
          </a:prstGeom>
        </p:spPr>
      </p:pic>
    </p:spTree>
    <p:extLst>
      <p:ext uri="{BB962C8B-B14F-4D97-AF65-F5344CB8AC3E}">
        <p14:creationId xmlns:p14="http://schemas.microsoft.com/office/powerpoint/2010/main" val="12823593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61189" y="365923"/>
            <a:ext cx="11658532" cy="655982"/>
          </a:xfrm>
        </p:spPr>
        <p:txBody>
          <a:bodyPr/>
          <a:lstStyle/>
          <a:p>
            <a:r>
              <a:rPr lang="en-US" dirty="0" smtClean="0">
                <a:latin typeface="Arial Narrow" panose="020B0606020202030204" pitchFamily="34" charset="0"/>
              </a:rPr>
              <a:t>Farms and Value of Production, by Sales Category, 2017</a:t>
            </a:r>
            <a:endParaRPr lang="en-US" dirty="0">
              <a:latin typeface="Arial Narrow" panose="020B0606020202030204" pitchFamily="34" charset="0"/>
            </a:endParaRPr>
          </a:p>
        </p:txBody>
      </p:sp>
      <p:sp>
        <p:nvSpPr>
          <p:cNvPr id="6" name="Text Placeholder 5"/>
          <p:cNvSpPr>
            <a:spLocks noGrp="1"/>
          </p:cNvSpPr>
          <p:nvPr>
            <p:ph type="body" idx="1"/>
          </p:nvPr>
        </p:nvSpPr>
        <p:spPr>
          <a:xfrm>
            <a:off x="261189" y="979640"/>
            <a:ext cx="5734824" cy="503766"/>
          </a:xfrm>
        </p:spPr>
        <p:txBody>
          <a:bodyPr/>
          <a:lstStyle/>
          <a:p>
            <a:r>
              <a:rPr lang="en-US" dirty="0" smtClean="0">
                <a:latin typeface="Arial Narrow" panose="020B0606020202030204" pitchFamily="34" charset="0"/>
              </a:rPr>
              <a:t>Number of Farms </a:t>
            </a:r>
            <a:r>
              <a:rPr lang="en-US" b="0" i="1" dirty="0" smtClean="0">
                <a:latin typeface="Arial Narrow" panose="020B0606020202030204" pitchFamily="34" charset="0"/>
              </a:rPr>
              <a:t>(thousands)</a:t>
            </a:r>
            <a:endParaRPr lang="en-US" b="0" i="1" dirty="0">
              <a:latin typeface="Arial Narrow" panose="020B0606020202030204" pitchFamily="34" charset="0"/>
            </a:endParaRPr>
          </a:p>
        </p:txBody>
      </p:sp>
      <p:sp>
        <p:nvSpPr>
          <p:cNvPr id="8" name="Text Placeholder 7"/>
          <p:cNvSpPr>
            <a:spLocks noGrp="1"/>
          </p:cNvSpPr>
          <p:nvPr>
            <p:ph type="body" sz="quarter" idx="3"/>
          </p:nvPr>
        </p:nvSpPr>
        <p:spPr>
          <a:xfrm>
            <a:off x="6169892" y="1000773"/>
            <a:ext cx="5749128" cy="503766"/>
          </a:xfrm>
        </p:spPr>
        <p:txBody>
          <a:bodyPr/>
          <a:lstStyle/>
          <a:p>
            <a:r>
              <a:rPr lang="en-US" dirty="0" smtClean="0">
                <a:latin typeface="Arial Narrow" panose="020B0606020202030204" pitchFamily="34" charset="0"/>
              </a:rPr>
              <a:t>Value of Production </a:t>
            </a:r>
            <a:r>
              <a:rPr lang="en-US" b="0" i="1" dirty="0" smtClean="0">
                <a:latin typeface="Arial Narrow" panose="020B0606020202030204" pitchFamily="34" charset="0"/>
              </a:rPr>
              <a:t>($ billions)</a:t>
            </a:r>
            <a:endParaRPr lang="en-US" b="0" i="1" dirty="0">
              <a:latin typeface="Arial Narrow" panose="020B0606020202030204" pitchFamily="34" charset="0"/>
            </a:endParaRPr>
          </a:p>
        </p:txBody>
      </p:sp>
      <p:sp>
        <p:nvSpPr>
          <p:cNvPr id="2" name="Slide Number Placeholder 1"/>
          <p:cNvSpPr>
            <a:spLocks noGrp="1"/>
          </p:cNvSpPr>
          <p:nvPr>
            <p:ph type="sldNum" sz="quarter" idx="10"/>
          </p:nvPr>
        </p:nvSpPr>
        <p:spPr/>
        <p:txBody>
          <a:bodyPr/>
          <a:lstStyle/>
          <a:p>
            <a:fld id="{DD95F43D-C05A-43B1-8627-AAB33B48D7D0}" type="slidenum">
              <a:rPr lang="en-US" smtClean="0">
                <a:solidFill>
                  <a:prstClr val="black">
                    <a:tint val="75000"/>
                  </a:prstClr>
                </a:solidFill>
              </a:rPr>
              <a:pPr/>
              <a:t>20</a:t>
            </a:fld>
            <a:endParaRPr lang="en-US" dirty="0">
              <a:solidFill>
                <a:prstClr val="black">
                  <a:tint val="75000"/>
                </a:prstClr>
              </a:solidFill>
            </a:endParaRPr>
          </a:p>
        </p:txBody>
      </p:sp>
      <p:graphicFrame>
        <p:nvGraphicFramePr>
          <p:cNvPr id="12" name="Content Placeholder 11"/>
          <p:cNvGraphicFramePr>
            <a:graphicFrameLocks noGrp="1"/>
          </p:cNvGraphicFramePr>
          <p:nvPr>
            <p:ph sz="quarter" idx="4"/>
            <p:extLst/>
          </p:nvPr>
        </p:nvGraphicFramePr>
        <p:xfrm>
          <a:off x="6170592" y="1566396"/>
          <a:ext cx="5713512" cy="49803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ontent Placeholder 9"/>
          <p:cNvGraphicFramePr>
            <a:graphicFrameLocks noGrp="1"/>
          </p:cNvGraphicFramePr>
          <p:nvPr>
            <p:ph sz="half" idx="2"/>
            <p:extLst/>
          </p:nvPr>
        </p:nvGraphicFramePr>
        <p:xfrm>
          <a:off x="177754" y="1672095"/>
          <a:ext cx="5818259" cy="4874625"/>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p:cNvSpPr txBox="1"/>
          <p:nvPr/>
        </p:nvSpPr>
        <p:spPr>
          <a:xfrm>
            <a:off x="3276919" y="2939526"/>
            <a:ext cx="2382066" cy="369236"/>
          </a:xfrm>
          <a:prstGeom prst="rect">
            <a:avLst/>
          </a:prstGeom>
          <a:noFill/>
        </p:spPr>
        <p:txBody>
          <a:bodyPr wrap="square" rtlCol="0">
            <a:spAutoFit/>
          </a:bodyPr>
          <a:lstStyle/>
          <a:p>
            <a:r>
              <a:rPr lang="en-US" sz="1799" dirty="0">
                <a:solidFill>
                  <a:prstClr val="black"/>
                </a:solidFill>
              </a:rPr>
              <a:t>U.S. Farms = 2,042</a:t>
            </a:r>
          </a:p>
        </p:txBody>
      </p:sp>
    </p:spTree>
    <p:extLst>
      <p:ext uri="{BB962C8B-B14F-4D97-AF65-F5344CB8AC3E}">
        <p14:creationId xmlns:p14="http://schemas.microsoft.com/office/powerpoint/2010/main" val="8083163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Narrow" panose="020B0606020202030204" pitchFamily="34" charset="0"/>
              </a:rPr>
              <a:t>Total Value of Agricultural Production by Location, 2017</a:t>
            </a:r>
            <a:endParaRPr lang="en-US" dirty="0">
              <a:latin typeface="Arial Narrow" panose="020B0606020202030204" pitchFamily="34" charset="0"/>
            </a:endParaRPr>
          </a:p>
        </p:txBody>
      </p:sp>
      <p:sp>
        <p:nvSpPr>
          <p:cNvPr id="5" name="Text Placeholder 4"/>
          <p:cNvSpPr>
            <a:spLocks noGrp="1"/>
          </p:cNvSpPr>
          <p:nvPr>
            <p:ph type="body" idx="1"/>
          </p:nvPr>
        </p:nvSpPr>
        <p:spPr>
          <a:xfrm>
            <a:off x="343210" y="953799"/>
            <a:ext cx="7034236" cy="446206"/>
          </a:xfrm>
        </p:spPr>
        <p:txBody>
          <a:bodyPr/>
          <a:lstStyle/>
          <a:p>
            <a:r>
              <a:rPr lang="en-US" dirty="0" smtClean="0">
                <a:latin typeface="Arial Narrow" panose="020B0606020202030204" pitchFamily="34" charset="0"/>
              </a:rPr>
              <a:t>TVP by State as Percent of U.S. Total</a:t>
            </a:r>
            <a:endParaRPr lang="en-US" dirty="0">
              <a:latin typeface="Arial Narrow" panose="020B0606020202030204" pitchFamily="34" charset="0"/>
            </a:endParaRPr>
          </a:p>
        </p:txBody>
      </p:sp>
      <p:sp>
        <p:nvSpPr>
          <p:cNvPr id="11" name="Content Placeholder 10"/>
          <p:cNvSpPr>
            <a:spLocks noGrp="1"/>
          </p:cNvSpPr>
          <p:nvPr>
            <p:ph sz="quarter" idx="4"/>
          </p:nvPr>
        </p:nvSpPr>
        <p:spPr/>
        <p:txBody>
          <a:bodyPr/>
          <a:lstStyle/>
          <a:p>
            <a:endParaRPr lang="en-US" dirty="0"/>
          </a:p>
        </p:txBody>
      </p:sp>
      <p:sp>
        <p:nvSpPr>
          <p:cNvPr id="7" name="Slide Number Placeholder 6"/>
          <p:cNvSpPr>
            <a:spLocks noGrp="1"/>
          </p:cNvSpPr>
          <p:nvPr>
            <p:ph type="sldNum" sz="quarter" idx="10"/>
          </p:nvPr>
        </p:nvSpPr>
        <p:spPr/>
        <p:txBody>
          <a:bodyPr/>
          <a:lstStyle/>
          <a:p>
            <a:fld id="{08B1EFE8-A2EC-4AF9-B0EC-DE5C4DA80949}" type="slidenum">
              <a:rPr lang="en-US" smtClean="0">
                <a:solidFill>
                  <a:prstClr val="black">
                    <a:tint val="75000"/>
                  </a:prstClr>
                </a:solidFill>
              </a:rPr>
              <a:pPr/>
              <a:t>21</a:t>
            </a:fld>
            <a:endParaRPr lang="en-US" dirty="0">
              <a:solidFill>
                <a:prstClr val="black">
                  <a:tint val="75000"/>
                </a:prstClr>
              </a:solidFill>
            </a:endParaRPr>
          </a:p>
        </p:txBody>
      </p:sp>
      <p:graphicFrame>
        <p:nvGraphicFramePr>
          <p:cNvPr id="9" name="Table 8"/>
          <p:cNvGraphicFramePr>
            <a:graphicFrameLocks noGrp="1"/>
          </p:cNvGraphicFramePr>
          <p:nvPr>
            <p:extLst/>
          </p:nvPr>
        </p:nvGraphicFramePr>
        <p:xfrm>
          <a:off x="7388874" y="1052185"/>
          <a:ext cx="4516278" cy="5059240"/>
        </p:xfrm>
        <a:graphic>
          <a:graphicData uri="http://schemas.openxmlformats.org/drawingml/2006/table">
            <a:tbl>
              <a:tblPr firstRow="1" bandRow="1">
                <a:tableStyleId>{5C22544A-7EE6-4342-B048-85BDC9FD1C3A}</a:tableStyleId>
              </a:tblPr>
              <a:tblGrid>
                <a:gridCol w="2575490"/>
                <a:gridCol w="1940788"/>
              </a:tblGrid>
              <a:tr h="481560">
                <a:tc>
                  <a:txBody>
                    <a:bodyPr/>
                    <a:lstStyle/>
                    <a:p>
                      <a:r>
                        <a:rPr lang="en-US" sz="1800" dirty="0" smtClean="0">
                          <a:solidFill>
                            <a:schemeClr val="bg2"/>
                          </a:solidFill>
                          <a:latin typeface="+mn-lt"/>
                          <a:cs typeface="Arial" panose="020B0604020202020204" pitchFamily="34" charset="0"/>
                        </a:rPr>
                        <a:t>Top 10 States</a:t>
                      </a:r>
                      <a:endParaRPr lang="en-US" sz="1800" dirty="0">
                        <a:solidFill>
                          <a:schemeClr val="bg2"/>
                        </a:solidFill>
                        <a:latin typeface="+mn-lt"/>
                        <a:cs typeface="Arial" panose="020B0604020202020204" pitchFamily="34" charset="0"/>
                      </a:endParaRPr>
                    </a:p>
                  </a:txBody>
                  <a:tcPr marL="91416" marR="91416" marT="45708" marB="45708" anchor="b"/>
                </a:tc>
                <a:tc>
                  <a:txBody>
                    <a:bodyPr/>
                    <a:lstStyle/>
                    <a:p>
                      <a:pPr algn="ctr"/>
                      <a:r>
                        <a:rPr lang="en-US" sz="1800" dirty="0" smtClean="0">
                          <a:latin typeface="+mn-lt"/>
                          <a:cs typeface="Arial" panose="020B0604020202020204" pitchFamily="34" charset="0"/>
                        </a:rPr>
                        <a:t>TVP </a:t>
                      </a:r>
                      <a:r>
                        <a:rPr lang="en-US" sz="1800" b="0" i="1" dirty="0" smtClean="0">
                          <a:latin typeface="+mn-lt"/>
                          <a:cs typeface="Arial" panose="020B0604020202020204" pitchFamily="34" charset="0"/>
                        </a:rPr>
                        <a:t>($ billions)</a:t>
                      </a:r>
                      <a:endParaRPr lang="en-US" sz="1800" b="0" i="1" dirty="0">
                        <a:latin typeface="+mn-lt"/>
                        <a:cs typeface="Arial" panose="020B0604020202020204" pitchFamily="34" charset="0"/>
                      </a:endParaRPr>
                    </a:p>
                  </a:txBody>
                  <a:tcPr marL="91416" marR="91416" marT="45708" marB="45708" anchor="b"/>
                </a:tc>
              </a:tr>
              <a:tr h="457768">
                <a:tc>
                  <a:txBody>
                    <a:bodyPr/>
                    <a:lstStyle/>
                    <a:p>
                      <a:r>
                        <a:rPr lang="en-US" sz="1800" dirty="0" smtClean="0">
                          <a:latin typeface="Arial" panose="020B0604020202020204" pitchFamily="34" charset="0"/>
                          <a:cs typeface="Arial" panose="020B0604020202020204" pitchFamily="34" charset="0"/>
                        </a:rPr>
                        <a:t>California</a:t>
                      </a:r>
                      <a:endParaRPr lang="en-US" sz="1800" dirty="0">
                        <a:latin typeface="Arial" panose="020B0604020202020204" pitchFamily="34" charset="0"/>
                        <a:cs typeface="Arial" panose="020B0604020202020204" pitchFamily="34" charset="0"/>
                      </a:endParaRPr>
                    </a:p>
                  </a:txBody>
                  <a:tcPr marL="91416" marR="91416" marT="45708" marB="45708" anchor="b">
                    <a:solidFill>
                      <a:srgbClr val="CCD1CE"/>
                    </a:solidFill>
                  </a:tcPr>
                </a:tc>
                <a:tc>
                  <a:txBody>
                    <a:bodyPr/>
                    <a:lstStyle/>
                    <a:p>
                      <a:pPr algn="r"/>
                      <a:r>
                        <a:rPr lang="en-US" sz="1800" dirty="0" smtClean="0">
                          <a:latin typeface="Arial" panose="020B0604020202020204" pitchFamily="34" charset="0"/>
                          <a:cs typeface="Arial" panose="020B0604020202020204" pitchFamily="34" charset="0"/>
                        </a:rPr>
                        <a:t>45.2</a:t>
                      </a:r>
                      <a:endParaRPr lang="en-US" sz="1800" dirty="0">
                        <a:latin typeface="Arial" panose="020B0604020202020204" pitchFamily="34" charset="0"/>
                        <a:cs typeface="Arial" panose="020B0604020202020204" pitchFamily="34" charset="0"/>
                      </a:endParaRPr>
                    </a:p>
                  </a:txBody>
                  <a:tcPr marL="91416" marR="91416" marT="45708" marB="45708" anchor="b"/>
                </a:tc>
              </a:tr>
              <a:tr h="457768">
                <a:tc>
                  <a:txBody>
                    <a:bodyPr/>
                    <a:lstStyle/>
                    <a:p>
                      <a:r>
                        <a:rPr lang="en-US" sz="1800" dirty="0" smtClean="0">
                          <a:latin typeface="Arial" panose="020B0604020202020204" pitchFamily="34" charset="0"/>
                          <a:cs typeface="Arial" panose="020B0604020202020204" pitchFamily="34" charset="0"/>
                        </a:rPr>
                        <a:t>Iowa*</a:t>
                      </a:r>
                      <a:endParaRPr lang="en-US" sz="1800" dirty="0">
                        <a:latin typeface="Arial" panose="020B0604020202020204" pitchFamily="34" charset="0"/>
                        <a:cs typeface="Arial" panose="020B0604020202020204" pitchFamily="34" charset="0"/>
                      </a:endParaRPr>
                    </a:p>
                  </a:txBody>
                  <a:tcPr marL="91416" marR="91416" marT="45708" marB="45708" anchor="b">
                    <a:solidFill>
                      <a:srgbClr val="E7E9E8"/>
                    </a:solidFill>
                  </a:tcPr>
                </a:tc>
                <a:tc>
                  <a:txBody>
                    <a:bodyPr/>
                    <a:lstStyle/>
                    <a:p>
                      <a:pPr algn="r"/>
                      <a:r>
                        <a:rPr lang="en-US" sz="1800" dirty="0" smtClean="0">
                          <a:latin typeface="Arial" panose="020B0604020202020204" pitchFamily="34" charset="0"/>
                          <a:cs typeface="Arial" panose="020B0604020202020204" pitchFamily="34" charset="0"/>
                        </a:rPr>
                        <a:t>29.0</a:t>
                      </a:r>
                      <a:endParaRPr lang="en-US" sz="1800" dirty="0">
                        <a:latin typeface="Arial" panose="020B0604020202020204" pitchFamily="34" charset="0"/>
                        <a:cs typeface="Arial" panose="020B0604020202020204" pitchFamily="34" charset="0"/>
                      </a:endParaRPr>
                    </a:p>
                  </a:txBody>
                  <a:tcPr marL="91416" marR="91416" marT="45708" marB="45708" anchor="b"/>
                </a:tc>
              </a:tr>
              <a:tr h="457768">
                <a:tc>
                  <a:txBody>
                    <a:bodyPr/>
                    <a:lstStyle/>
                    <a:p>
                      <a:r>
                        <a:rPr lang="en-US" sz="1800" dirty="0" smtClean="0">
                          <a:latin typeface="Arial" panose="020B0604020202020204" pitchFamily="34" charset="0"/>
                          <a:cs typeface="Arial" panose="020B0604020202020204" pitchFamily="34" charset="0"/>
                        </a:rPr>
                        <a:t>Texas</a:t>
                      </a:r>
                      <a:endParaRPr lang="en-US" sz="1800" dirty="0">
                        <a:latin typeface="Arial" panose="020B0604020202020204" pitchFamily="34" charset="0"/>
                        <a:cs typeface="Arial" panose="020B0604020202020204" pitchFamily="34" charset="0"/>
                      </a:endParaRPr>
                    </a:p>
                  </a:txBody>
                  <a:tcPr marL="91416" marR="91416" marT="45708" marB="45708" anchor="b">
                    <a:solidFill>
                      <a:srgbClr val="CCD1CE"/>
                    </a:solidFill>
                  </a:tcPr>
                </a:tc>
                <a:tc>
                  <a:txBody>
                    <a:bodyPr/>
                    <a:lstStyle/>
                    <a:p>
                      <a:pPr algn="r"/>
                      <a:r>
                        <a:rPr lang="en-US" sz="1800" dirty="0" smtClean="0">
                          <a:latin typeface="Arial" panose="020B0604020202020204" pitchFamily="34" charset="0"/>
                          <a:cs typeface="Arial" panose="020B0604020202020204" pitchFamily="34" charset="0"/>
                        </a:rPr>
                        <a:t>24.9</a:t>
                      </a:r>
                      <a:endParaRPr lang="en-US" sz="1800" dirty="0">
                        <a:latin typeface="Arial" panose="020B0604020202020204" pitchFamily="34" charset="0"/>
                        <a:cs typeface="Arial" panose="020B0604020202020204" pitchFamily="34" charset="0"/>
                      </a:endParaRPr>
                    </a:p>
                  </a:txBody>
                  <a:tcPr marL="91416" marR="91416" marT="45708" marB="45708" anchor="b"/>
                </a:tc>
              </a:tr>
              <a:tr h="457768">
                <a:tc>
                  <a:txBody>
                    <a:bodyPr/>
                    <a:lstStyle/>
                    <a:p>
                      <a:r>
                        <a:rPr lang="en-US" sz="1800" dirty="0" smtClean="0">
                          <a:latin typeface="Arial" panose="020B0604020202020204" pitchFamily="34" charset="0"/>
                          <a:cs typeface="Arial" panose="020B0604020202020204" pitchFamily="34" charset="0"/>
                        </a:rPr>
                        <a:t>Nebraska</a:t>
                      </a:r>
                      <a:endParaRPr lang="en-US" sz="1800" dirty="0">
                        <a:latin typeface="Arial" panose="020B0604020202020204" pitchFamily="34" charset="0"/>
                        <a:cs typeface="Arial" panose="020B0604020202020204" pitchFamily="34" charset="0"/>
                      </a:endParaRPr>
                    </a:p>
                  </a:txBody>
                  <a:tcPr marL="91416" marR="91416" marT="45708" marB="45708" anchor="b"/>
                </a:tc>
                <a:tc>
                  <a:txBody>
                    <a:bodyPr/>
                    <a:lstStyle/>
                    <a:p>
                      <a:pPr algn="r"/>
                      <a:r>
                        <a:rPr lang="en-US" sz="1800" dirty="0" smtClean="0">
                          <a:latin typeface="Arial" panose="020B0604020202020204" pitchFamily="34" charset="0"/>
                          <a:cs typeface="Arial" panose="020B0604020202020204" pitchFamily="34" charset="0"/>
                        </a:rPr>
                        <a:t>22.0</a:t>
                      </a:r>
                      <a:endParaRPr lang="en-US" sz="1800" dirty="0">
                        <a:latin typeface="Arial" panose="020B0604020202020204" pitchFamily="34" charset="0"/>
                        <a:cs typeface="Arial" panose="020B0604020202020204" pitchFamily="34" charset="0"/>
                      </a:endParaRPr>
                    </a:p>
                  </a:txBody>
                  <a:tcPr marL="91416" marR="91416" marT="45708" marB="45708" anchor="b"/>
                </a:tc>
              </a:tr>
              <a:tr h="457768">
                <a:tc>
                  <a:txBody>
                    <a:bodyPr/>
                    <a:lstStyle/>
                    <a:p>
                      <a:r>
                        <a:rPr lang="en-US" sz="1800" dirty="0" smtClean="0">
                          <a:latin typeface="Arial" panose="020B0604020202020204" pitchFamily="34" charset="0"/>
                          <a:cs typeface="Arial" panose="020B0604020202020204" pitchFamily="34" charset="0"/>
                        </a:rPr>
                        <a:t>Kansas</a:t>
                      </a:r>
                      <a:endParaRPr lang="en-US" sz="1800" dirty="0">
                        <a:latin typeface="Arial" panose="020B0604020202020204" pitchFamily="34" charset="0"/>
                        <a:cs typeface="Arial" panose="020B0604020202020204" pitchFamily="34" charset="0"/>
                      </a:endParaRPr>
                    </a:p>
                  </a:txBody>
                  <a:tcPr marL="91416" marR="91416" marT="45708" marB="45708" anchor="b"/>
                </a:tc>
                <a:tc>
                  <a:txBody>
                    <a:bodyPr/>
                    <a:lstStyle/>
                    <a:p>
                      <a:pPr algn="r"/>
                      <a:r>
                        <a:rPr lang="en-US" sz="1800" dirty="0" smtClean="0">
                          <a:latin typeface="Arial" panose="020B0604020202020204" pitchFamily="34" charset="0"/>
                          <a:cs typeface="Arial" panose="020B0604020202020204" pitchFamily="34" charset="0"/>
                        </a:rPr>
                        <a:t>18.8</a:t>
                      </a:r>
                      <a:endParaRPr lang="en-US" sz="1800" dirty="0">
                        <a:latin typeface="Arial" panose="020B0604020202020204" pitchFamily="34" charset="0"/>
                        <a:cs typeface="Arial" panose="020B0604020202020204" pitchFamily="34" charset="0"/>
                      </a:endParaRPr>
                    </a:p>
                  </a:txBody>
                  <a:tcPr marL="91416" marR="91416" marT="45708" marB="45708" anchor="b"/>
                </a:tc>
              </a:tr>
              <a:tr h="457768">
                <a:tc>
                  <a:txBody>
                    <a:bodyPr/>
                    <a:lstStyle/>
                    <a:p>
                      <a:r>
                        <a:rPr lang="en-US" sz="1800" dirty="0" smtClean="0">
                          <a:latin typeface="Arial" panose="020B0604020202020204" pitchFamily="34" charset="0"/>
                          <a:cs typeface="Arial" panose="020B0604020202020204" pitchFamily="34" charset="0"/>
                        </a:rPr>
                        <a:t>Minnesota*</a:t>
                      </a:r>
                      <a:endParaRPr lang="en-US" sz="1800" dirty="0">
                        <a:latin typeface="Arial" panose="020B0604020202020204" pitchFamily="34" charset="0"/>
                        <a:cs typeface="Arial" panose="020B0604020202020204" pitchFamily="34" charset="0"/>
                      </a:endParaRPr>
                    </a:p>
                  </a:txBody>
                  <a:tcPr marL="91416" marR="91416" marT="45708" marB="45708" anchor="b"/>
                </a:tc>
                <a:tc>
                  <a:txBody>
                    <a:bodyPr/>
                    <a:lstStyle/>
                    <a:p>
                      <a:pPr algn="r"/>
                      <a:r>
                        <a:rPr lang="en-US" sz="1800" dirty="0" smtClean="0">
                          <a:latin typeface="Arial" panose="020B0604020202020204" pitchFamily="34" charset="0"/>
                          <a:cs typeface="Arial" panose="020B0604020202020204" pitchFamily="34" charset="0"/>
                        </a:rPr>
                        <a:t>18.4</a:t>
                      </a:r>
                      <a:endParaRPr lang="en-US" sz="1800" dirty="0">
                        <a:latin typeface="Arial" panose="020B0604020202020204" pitchFamily="34" charset="0"/>
                        <a:cs typeface="Arial" panose="020B0604020202020204" pitchFamily="34" charset="0"/>
                      </a:endParaRPr>
                    </a:p>
                  </a:txBody>
                  <a:tcPr marL="91416" marR="91416" marT="45708" marB="45708" anchor="b"/>
                </a:tc>
              </a:tr>
              <a:tr h="457768">
                <a:tc>
                  <a:txBody>
                    <a:bodyPr/>
                    <a:lstStyle/>
                    <a:p>
                      <a:r>
                        <a:rPr lang="en-US" sz="1800" dirty="0" smtClean="0">
                          <a:latin typeface="Arial" panose="020B0604020202020204" pitchFamily="34" charset="0"/>
                          <a:cs typeface="Arial" panose="020B0604020202020204" pitchFamily="34" charset="0"/>
                        </a:rPr>
                        <a:t>Illinois</a:t>
                      </a:r>
                      <a:endParaRPr lang="en-US" sz="1800" dirty="0">
                        <a:latin typeface="Arial" panose="020B0604020202020204" pitchFamily="34" charset="0"/>
                        <a:cs typeface="Arial" panose="020B0604020202020204" pitchFamily="34" charset="0"/>
                      </a:endParaRPr>
                    </a:p>
                  </a:txBody>
                  <a:tcPr marL="91416" marR="91416" marT="45708" marB="45708" anchor="b"/>
                </a:tc>
                <a:tc>
                  <a:txBody>
                    <a:bodyPr/>
                    <a:lstStyle/>
                    <a:p>
                      <a:pPr algn="r"/>
                      <a:r>
                        <a:rPr lang="en-US" sz="1800" dirty="0" smtClean="0">
                          <a:latin typeface="Arial" panose="020B0604020202020204" pitchFamily="34" charset="0"/>
                          <a:cs typeface="Arial" panose="020B0604020202020204" pitchFamily="34" charset="0"/>
                        </a:rPr>
                        <a:t>17.0</a:t>
                      </a:r>
                      <a:endParaRPr lang="en-US" sz="1800" dirty="0">
                        <a:latin typeface="Arial" panose="020B0604020202020204" pitchFamily="34" charset="0"/>
                        <a:cs typeface="Arial" panose="020B0604020202020204" pitchFamily="34" charset="0"/>
                      </a:endParaRPr>
                    </a:p>
                  </a:txBody>
                  <a:tcPr marL="91416" marR="91416" marT="45708" marB="45708" anchor="b"/>
                </a:tc>
              </a:tr>
              <a:tr h="457768">
                <a:tc>
                  <a:txBody>
                    <a:bodyPr/>
                    <a:lstStyle/>
                    <a:p>
                      <a:r>
                        <a:rPr lang="en-US" sz="1800" dirty="0" smtClean="0">
                          <a:latin typeface="Arial" panose="020B0604020202020204" pitchFamily="34" charset="0"/>
                          <a:cs typeface="Arial" panose="020B0604020202020204" pitchFamily="34" charset="0"/>
                        </a:rPr>
                        <a:t>North Carolina</a:t>
                      </a:r>
                      <a:endParaRPr lang="en-US" sz="1800" dirty="0">
                        <a:latin typeface="Arial" panose="020B0604020202020204" pitchFamily="34" charset="0"/>
                        <a:cs typeface="Arial" panose="020B0604020202020204" pitchFamily="34" charset="0"/>
                      </a:endParaRPr>
                    </a:p>
                  </a:txBody>
                  <a:tcPr marL="91416" marR="91416" marT="45708" marB="45708" anchor="b"/>
                </a:tc>
                <a:tc>
                  <a:txBody>
                    <a:bodyPr/>
                    <a:lstStyle/>
                    <a:p>
                      <a:pPr algn="r"/>
                      <a:r>
                        <a:rPr lang="en-US" sz="1800" dirty="0" smtClean="0">
                          <a:latin typeface="Arial" panose="020B0604020202020204" pitchFamily="34" charset="0"/>
                          <a:cs typeface="Arial" panose="020B0604020202020204" pitchFamily="34" charset="0"/>
                        </a:rPr>
                        <a:t>12.9</a:t>
                      </a:r>
                      <a:endParaRPr lang="en-US" sz="1800" dirty="0">
                        <a:latin typeface="Arial" panose="020B0604020202020204" pitchFamily="34" charset="0"/>
                        <a:cs typeface="Arial" panose="020B0604020202020204" pitchFamily="34" charset="0"/>
                      </a:endParaRPr>
                    </a:p>
                  </a:txBody>
                  <a:tcPr marL="91416" marR="91416" marT="45708" marB="45708" anchor="b"/>
                </a:tc>
              </a:tr>
              <a:tr h="457768">
                <a:tc>
                  <a:txBody>
                    <a:bodyPr/>
                    <a:lstStyle/>
                    <a:p>
                      <a:r>
                        <a:rPr lang="en-US" sz="1800" dirty="0" smtClean="0">
                          <a:latin typeface="Arial" panose="020B0604020202020204" pitchFamily="34" charset="0"/>
                          <a:cs typeface="Arial" panose="020B0604020202020204" pitchFamily="34" charset="0"/>
                        </a:rPr>
                        <a:t>Wisconsin</a:t>
                      </a:r>
                      <a:endParaRPr lang="en-US" sz="1800" dirty="0">
                        <a:latin typeface="Arial" panose="020B0604020202020204" pitchFamily="34" charset="0"/>
                        <a:cs typeface="Arial" panose="020B0604020202020204" pitchFamily="34" charset="0"/>
                      </a:endParaRPr>
                    </a:p>
                  </a:txBody>
                  <a:tcPr marL="91416" marR="91416" marT="45708" marB="45708" anchor="b"/>
                </a:tc>
                <a:tc>
                  <a:txBody>
                    <a:bodyPr/>
                    <a:lstStyle/>
                    <a:p>
                      <a:pPr algn="r"/>
                      <a:r>
                        <a:rPr lang="en-US" sz="1800" dirty="0" smtClean="0">
                          <a:latin typeface="Arial" panose="020B0604020202020204" pitchFamily="34" charset="0"/>
                          <a:cs typeface="Arial" panose="020B0604020202020204" pitchFamily="34" charset="0"/>
                        </a:rPr>
                        <a:t>11.4</a:t>
                      </a:r>
                      <a:endParaRPr lang="en-US" sz="1800" dirty="0">
                        <a:latin typeface="Arial" panose="020B0604020202020204" pitchFamily="34" charset="0"/>
                        <a:cs typeface="Arial" panose="020B0604020202020204" pitchFamily="34" charset="0"/>
                      </a:endParaRPr>
                    </a:p>
                  </a:txBody>
                  <a:tcPr marL="91416" marR="91416" marT="45708" marB="45708" anchor="b"/>
                </a:tc>
              </a:tr>
              <a:tr h="457768">
                <a:tc>
                  <a:txBody>
                    <a:bodyPr/>
                    <a:lstStyle/>
                    <a:p>
                      <a:r>
                        <a:rPr lang="en-US" sz="1800" dirty="0" smtClean="0">
                          <a:latin typeface="Arial" panose="020B0604020202020204" pitchFamily="34" charset="0"/>
                          <a:cs typeface="Arial" panose="020B0604020202020204" pitchFamily="34" charset="0"/>
                        </a:rPr>
                        <a:t>Indiana</a:t>
                      </a:r>
                      <a:endParaRPr lang="en-US" sz="1800" dirty="0">
                        <a:latin typeface="Arial" panose="020B0604020202020204" pitchFamily="34" charset="0"/>
                        <a:cs typeface="Arial" panose="020B0604020202020204" pitchFamily="34" charset="0"/>
                      </a:endParaRPr>
                    </a:p>
                  </a:txBody>
                  <a:tcPr marL="91416" marR="91416" marT="45708" marB="45708" anchor="b"/>
                </a:tc>
                <a:tc>
                  <a:txBody>
                    <a:bodyPr/>
                    <a:lstStyle/>
                    <a:p>
                      <a:pPr algn="r"/>
                      <a:r>
                        <a:rPr lang="en-US" sz="1800" dirty="0" smtClean="0">
                          <a:latin typeface="Arial" panose="020B0604020202020204" pitchFamily="34" charset="0"/>
                          <a:cs typeface="Arial" panose="020B0604020202020204" pitchFamily="34" charset="0"/>
                        </a:rPr>
                        <a:t>11.1</a:t>
                      </a:r>
                      <a:endParaRPr lang="en-US" sz="1800" dirty="0">
                        <a:latin typeface="Arial" panose="020B0604020202020204" pitchFamily="34" charset="0"/>
                        <a:cs typeface="Arial" panose="020B0604020202020204" pitchFamily="34" charset="0"/>
                      </a:endParaRPr>
                    </a:p>
                  </a:txBody>
                  <a:tcPr marL="91416" marR="91416" marT="45708" marB="45708" anchor="b"/>
                </a:tc>
              </a:tr>
            </a:tbl>
          </a:graphicData>
        </a:graphic>
      </p:graphicFrame>
      <p:pic>
        <p:nvPicPr>
          <p:cNvPr id="6" name="Content Placeholder 5"/>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416" t="17350" r="4493" b="818"/>
          <a:stretch/>
        </p:blipFill>
        <p:spPr>
          <a:xfrm>
            <a:off x="-18189" y="1329971"/>
            <a:ext cx="7407064" cy="4882851"/>
          </a:xfrm>
        </p:spPr>
      </p:pic>
      <p:sp>
        <p:nvSpPr>
          <p:cNvPr id="3" name="TextBox 2"/>
          <p:cNvSpPr txBox="1"/>
          <p:nvPr/>
        </p:nvSpPr>
        <p:spPr>
          <a:xfrm>
            <a:off x="3685342" y="5460836"/>
            <a:ext cx="2776766" cy="369236"/>
          </a:xfrm>
          <a:prstGeom prst="rect">
            <a:avLst/>
          </a:prstGeom>
          <a:solidFill>
            <a:schemeClr val="bg1"/>
          </a:solidFill>
        </p:spPr>
        <p:txBody>
          <a:bodyPr wrap="square" rtlCol="0">
            <a:spAutoFit/>
          </a:bodyPr>
          <a:lstStyle/>
          <a:p>
            <a:r>
              <a:rPr lang="en-US" sz="1799" b="1" dirty="0">
                <a:solidFill>
                  <a:prstClr val="black"/>
                </a:solidFill>
                <a:cs typeface="Arial" panose="020B0604020202020204" pitchFamily="34" charset="0"/>
              </a:rPr>
              <a:t>U.S.  = $389 billion</a:t>
            </a:r>
          </a:p>
        </p:txBody>
      </p:sp>
      <p:sp>
        <p:nvSpPr>
          <p:cNvPr id="10" name="TextBox 9"/>
          <p:cNvSpPr txBox="1"/>
          <p:nvPr/>
        </p:nvSpPr>
        <p:spPr>
          <a:xfrm>
            <a:off x="542888" y="3061914"/>
            <a:ext cx="277514" cy="369236"/>
          </a:xfrm>
          <a:prstGeom prst="rect">
            <a:avLst/>
          </a:prstGeom>
          <a:noFill/>
        </p:spPr>
        <p:txBody>
          <a:bodyPr wrap="square" rtlCol="0">
            <a:spAutoFit/>
          </a:bodyPr>
          <a:lstStyle/>
          <a:p>
            <a:r>
              <a:rPr lang="en-US" sz="1799" dirty="0">
                <a:solidFill>
                  <a:prstClr val="white"/>
                </a:solidFill>
              </a:rPr>
              <a:t>1</a:t>
            </a:r>
          </a:p>
        </p:txBody>
      </p:sp>
      <p:sp>
        <p:nvSpPr>
          <p:cNvPr id="12" name="TextBox 11"/>
          <p:cNvSpPr txBox="1"/>
          <p:nvPr/>
        </p:nvSpPr>
        <p:spPr>
          <a:xfrm>
            <a:off x="3697062" y="2617387"/>
            <a:ext cx="330441" cy="369236"/>
          </a:xfrm>
          <a:prstGeom prst="rect">
            <a:avLst/>
          </a:prstGeom>
          <a:noFill/>
        </p:spPr>
        <p:txBody>
          <a:bodyPr wrap="square" rtlCol="0">
            <a:spAutoFit/>
          </a:bodyPr>
          <a:lstStyle/>
          <a:p>
            <a:r>
              <a:rPr lang="en-US" sz="1799" dirty="0">
                <a:solidFill>
                  <a:prstClr val="black"/>
                </a:solidFill>
              </a:rPr>
              <a:t>2</a:t>
            </a:r>
          </a:p>
        </p:txBody>
      </p:sp>
      <p:sp>
        <p:nvSpPr>
          <p:cNvPr id="13" name="TextBox 12"/>
          <p:cNvSpPr txBox="1"/>
          <p:nvPr/>
        </p:nvSpPr>
        <p:spPr>
          <a:xfrm>
            <a:off x="3099046" y="4312607"/>
            <a:ext cx="326131" cy="369236"/>
          </a:xfrm>
          <a:prstGeom prst="rect">
            <a:avLst/>
          </a:prstGeom>
          <a:noFill/>
        </p:spPr>
        <p:txBody>
          <a:bodyPr wrap="square" rtlCol="0">
            <a:spAutoFit/>
          </a:bodyPr>
          <a:lstStyle/>
          <a:p>
            <a:r>
              <a:rPr lang="en-US" sz="1799" dirty="0">
                <a:solidFill>
                  <a:prstClr val="black"/>
                </a:solidFill>
              </a:rPr>
              <a:t>3</a:t>
            </a:r>
          </a:p>
        </p:txBody>
      </p:sp>
      <p:sp>
        <p:nvSpPr>
          <p:cNvPr id="14" name="TextBox 13"/>
          <p:cNvSpPr txBox="1"/>
          <p:nvPr/>
        </p:nvSpPr>
        <p:spPr>
          <a:xfrm>
            <a:off x="3015572" y="2731537"/>
            <a:ext cx="342989" cy="369236"/>
          </a:xfrm>
          <a:prstGeom prst="rect">
            <a:avLst/>
          </a:prstGeom>
          <a:noFill/>
        </p:spPr>
        <p:txBody>
          <a:bodyPr wrap="square" rtlCol="0">
            <a:spAutoFit/>
          </a:bodyPr>
          <a:lstStyle/>
          <a:p>
            <a:r>
              <a:rPr lang="en-US" sz="1799" dirty="0">
                <a:solidFill>
                  <a:prstClr val="black"/>
                </a:solidFill>
              </a:rPr>
              <a:t>4</a:t>
            </a:r>
          </a:p>
        </p:txBody>
      </p:sp>
      <p:sp>
        <p:nvSpPr>
          <p:cNvPr id="15" name="TextBox 14"/>
          <p:cNvSpPr txBox="1"/>
          <p:nvPr/>
        </p:nvSpPr>
        <p:spPr>
          <a:xfrm>
            <a:off x="3175347" y="3202969"/>
            <a:ext cx="171494" cy="369236"/>
          </a:xfrm>
          <a:prstGeom prst="rect">
            <a:avLst/>
          </a:prstGeom>
          <a:noFill/>
        </p:spPr>
        <p:txBody>
          <a:bodyPr wrap="square" rtlCol="0">
            <a:spAutoFit/>
          </a:bodyPr>
          <a:lstStyle/>
          <a:p>
            <a:r>
              <a:rPr lang="en-US" sz="1799" dirty="0">
                <a:solidFill>
                  <a:prstClr val="black"/>
                </a:solidFill>
              </a:rPr>
              <a:t>5</a:t>
            </a:r>
          </a:p>
        </p:txBody>
      </p:sp>
      <p:sp>
        <p:nvSpPr>
          <p:cNvPr id="16" name="TextBox 15"/>
          <p:cNvSpPr txBox="1"/>
          <p:nvPr/>
        </p:nvSpPr>
        <p:spPr>
          <a:xfrm>
            <a:off x="3599595" y="2137696"/>
            <a:ext cx="250967" cy="369236"/>
          </a:xfrm>
          <a:prstGeom prst="rect">
            <a:avLst/>
          </a:prstGeom>
          <a:noFill/>
        </p:spPr>
        <p:txBody>
          <a:bodyPr wrap="square" rtlCol="0">
            <a:spAutoFit/>
          </a:bodyPr>
          <a:lstStyle/>
          <a:p>
            <a:r>
              <a:rPr lang="en-US" sz="1799" dirty="0">
                <a:solidFill>
                  <a:prstClr val="black"/>
                </a:solidFill>
              </a:rPr>
              <a:t>6</a:t>
            </a:r>
          </a:p>
        </p:txBody>
      </p:sp>
      <p:sp>
        <p:nvSpPr>
          <p:cNvPr id="17" name="TextBox 16"/>
          <p:cNvSpPr txBox="1"/>
          <p:nvPr/>
        </p:nvSpPr>
        <p:spPr>
          <a:xfrm>
            <a:off x="4225486" y="2886040"/>
            <a:ext cx="212216" cy="369236"/>
          </a:xfrm>
          <a:prstGeom prst="rect">
            <a:avLst/>
          </a:prstGeom>
          <a:noFill/>
        </p:spPr>
        <p:txBody>
          <a:bodyPr wrap="square" rtlCol="0">
            <a:spAutoFit/>
          </a:bodyPr>
          <a:lstStyle/>
          <a:p>
            <a:r>
              <a:rPr lang="en-US" sz="1799" dirty="0">
                <a:solidFill>
                  <a:prstClr val="black"/>
                </a:solidFill>
              </a:rPr>
              <a:t>7</a:t>
            </a:r>
          </a:p>
        </p:txBody>
      </p:sp>
      <p:sp>
        <p:nvSpPr>
          <p:cNvPr id="18" name="TextBox 17"/>
          <p:cNvSpPr txBox="1"/>
          <p:nvPr/>
        </p:nvSpPr>
        <p:spPr>
          <a:xfrm>
            <a:off x="5608026" y="3368752"/>
            <a:ext cx="301377" cy="369236"/>
          </a:xfrm>
          <a:prstGeom prst="rect">
            <a:avLst/>
          </a:prstGeom>
          <a:noFill/>
        </p:spPr>
        <p:txBody>
          <a:bodyPr wrap="square" rtlCol="0">
            <a:spAutoFit/>
          </a:bodyPr>
          <a:lstStyle/>
          <a:p>
            <a:r>
              <a:rPr lang="en-US" sz="1799" dirty="0">
                <a:solidFill>
                  <a:prstClr val="black"/>
                </a:solidFill>
              </a:rPr>
              <a:t>8</a:t>
            </a:r>
          </a:p>
        </p:txBody>
      </p:sp>
      <p:sp>
        <p:nvSpPr>
          <p:cNvPr id="19" name="TextBox 18"/>
          <p:cNvSpPr txBox="1"/>
          <p:nvPr/>
        </p:nvSpPr>
        <p:spPr>
          <a:xfrm>
            <a:off x="4107698" y="2208041"/>
            <a:ext cx="259056" cy="369236"/>
          </a:xfrm>
          <a:prstGeom prst="rect">
            <a:avLst/>
          </a:prstGeom>
          <a:noFill/>
        </p:spPr>
        <p:txBody>
          <a:bodyPr wrap="square" rtlCol="0">
            <a:spAutoFit/>
          </a:bodyPr>
          <a:lstStyle/>
          <a:p>
            <a:r>
              <a:rPr lang="en-US" sz="1799" dirty="0">
                <a:solidFill>
                  <a:prstClr val="black"/>
                </a:solidFill>
              </a:rPr>
              <a:t>9</a:t>
            </a:r>
          </a:p>
        </p:txBody>
      </p:sp>
      <p:sp>
        <p:nvSpPr>
          <p:cNvPr id="20" name="TextBox 19"/>
          <p:cNvSpPr txBox="1"/>
          <p:nvPr/>
        </p:nvSpPr>
        <p:spPr>
          <a:xfrm>
            <a:off x="4526807" y="2880995"/>
            <a:ext cx="556891" cy="338466"/>
          </a:xfrm>
          <a:prstGeom prst="rect">
            <a:avLst/>
          </a:prstGeom>
          <a:noFill/>
        </p:spPr>
        <p:txBody>
          <a:bodyPr wrap="square" rtlCol="0">
            <a:spAutoFit/>
          </a:bodyPr>
          <a:lstStyle/>
          <a:p>
            <a:r>
              <a:rPr lang="en-US" sz="1600" dirty="0">
                <a:solidFill>
                  <a:prstClr val="black"/>
                </a:solidFill>
              </a:rPr>
              <a:t>10</a:t>
            </a:r>
          </a:p>
        </p:txBody>
      </p:sp>
      <p:sp>
        <p:nvSpPr>
          <p:cNvPr id="21" name="TextBox 20"/>
          <p:cNvSpPr txBox="1"/>
          <p:nvPr/>
        </p:nvSpPr>
        <p:spPr>
          <a:xfrm>
            <a:off x="8089824" y="6249140"/>
            <a:ext cx="3763808" cy="307697"/>
          </a:xfrm>
          <a:prstGeom prst="rect">
            <a:avLst/>
          </a:prstGeom>
          <a:noFill/>
        </p:spPr>
        <p:txBody>
          <a:bodyPr wrap="square" rtlCol="0">
            <a:spAutoFit/>
          </a:bodyPr>
          <a:lstStyle/>
          <a:p>
            <a:r>
              <a:rPr lang="en-US" sz="1400" dirty="0">
                <a:solidFill>
                  <a:prstClr val="black"/>
                </a:solidFill>
              </a:rPr>
              <a:t>* Statistically significant difference from 2012</a:t>
            </a:r>
          </a:p>
        </p:txBody>
      </p:sp>
    </p:spTree>
    <p:extLst>
      <p:ext uri="{BB962C8B-B14F-4D97-AF65-F5344CB8AC3E}">
        <p14:creationId xmlns:p14="http://schemas.microsoft.com/office/powerpoint/2010/main" val="23024609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Narrow" panose="020B0606020202030204" pitchFamily="34" charset="0"/>
              </a:rPr>
              <a:t>Value of Production, Crops and Livestock, 1997 - 2017 </a:t>
            </a:r>
            <a:r>
              <a:rPr lang="en-US" b="0" i="1" dirty="0" smtClean="0">
                <a:latin typeface="Arial Narrow" panose="020B0606020202030204" pitchFamily="34" charset="0"/>
              </a:rPr>
              <a:t>($ billions)</a:t>
            </a:r>
            <a:endParaRPr lang="en-US" b="0" i="1" dirty="0">
              <a:latin typeface="Arial Narrow" panose="020B0606020202030204" pitchFamily="34" charset="0"/>
            </a:endParaRPr>
          </a:p>
        </p:txBody>
      </p:sp>
      <p:sp>
        <p:nvSpPr>
          <p:cNvPr id="4" name="Slide Number Placeholder 3"/>
          <p:cNvSpPr>
            <a:spLocks noGrp="1"/>
          </p:cNvSpPr>
          <p:nvPr>
            <p:ph type="sldNum" sz="quarter" idx="4"/>
          </p:nvPr>
        </p:nvSpPr>
        <p:spPr/>
        <p:txBody>
          <a:bodyPr/>
          <a:lstStyle/>
          <a:p>
            <a:fld id="{43835934-7406-4918-9312-CEAF894A9188}" type="slidenum">
              <a:rPr lang="en-US" smtClean="0">
                <a:solidFill>
                  <a:prstClr val="black">
                    <a:tint val="75000"/>
                  </a:prstClr>
                </a:solidFill>
              </a:rPr>
              <a:pPr/>
              <a:t>22</a:t>
            </a:fld>
            <a:endParaRPr lang="en-US" dirty="0">
              <a:solidFill>
                <a:prstClr val="black">
                  <a:tint val="75000"/>
                </a:prstClr>
              </a:solidFill>
            </a:endParaRPr>
          </a:p>
        </p:txBody>
      </p:sp>
      <p:graphicFrame>
        <p:nvGraphicFramePr>
          <p:cNvPr id="6" name="Content Placeholder 6"/>
          <p:cNvGraphicFramePr>
            <a:graphicFrameLocks noGrp="1"/>
          </p:cNvGraphicFramePr>
          <p:nvPr>
            <p:extLst/>
          </p:nvPr>
        </p:nvGraphicFramePr>
        <p:xfrm>
          <a:off x="283294" y="857920"/>
          <a:ext cx="11622236" cy="514216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373163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Farms with Internet Access</a:t>
            </a:r>
            <a:endParaRPr lang="en-US" dirty="0"/>
          </a:p>
        </p:txBody>
      </p:sp>
      <p:sp>
        <p:nvSpPr>
          <p:cNvPr id="3" name="Text Placeholder 2"/>
          <p:cNvSpPr>
            <a:spLocks noGrp="1"/>
          </p:cNvSpPr>
          <p:nvPr>
            <p:ph type="body" idx="1"/>
          </p:nvPr>
        </p:nvSpPr>
        <p:spPr/>
        <p:txBody>
          <a:bodyPr/>
          <a:lstStyle/>
          <a:p>
            <a:r>
              <a:rPr lang="en-US" dirty="0" smtClean="0"/>
              <a:t>As a Percent of Total, by County, 2017</a:t>
            </a:r>
            <a:endParaRPr lang="en-US" dirty="0"/>
          </a:p>
        </p:txBody>
      </p:sp>
      <p:sp>
        <p:nvSpPr>
          <p:cNvPr id="5" name="Text Placeholder 4"/>
          <p:cNvSpPr>
            <a:spLocks noGrp="1"/>
          </p:cNvSpPr>
          <p:nvPr>
            <p:ph type="body" sz="quarter" idx="3"/>
          </p:nvPr>
        </p:nvSpPr>
        <p:spPr/>
        <p:txBody>
          <a:bodyPr/>
          <a:lstStyle/>
          <a:p>
            <a:r>
              <a:rPr lang="en-US" dirty="0"/>
              <a:t>B</a:t>
            </a:r>
            <a:r>
              <a:rPr lang="en-US" dirty="0" smtClean="0"/>
              <a:t>y </a:t>
            </a:r>
            <a:r>
              <a:rPr lang="en-US" dirty="0"/>
              <a:t>T</a:t>
            </a:r>
            <a:r>
              <a:rPr lang="en-US" dirty="0" smtClean="0"/>
              <a:t>ype, 2012 and 2017 </a:t>
            </a:r>
            <a:r>
              <a:rPr lang="en-US" b="0" i="1" dirty="0" smtClean="0"/>
              <a:t>(percent)</a:t>
            </a:r>
            <a:endParaRPr lang="en-US" dirty="0"/>
          </a:p>
        </p:txBody>
      </p:sp>
      <p:sp>
        <p:nvSpPr>
          <p:cNvPr id="7" name="Slide Number Placeholder 6"/>
          <p:cNvSpPr>
            <a:spLocks noGrp="1"/>
          </p:cNvSpPr>
          <p:nvPr>
            <p:ph type="sldNum" sz="quarter" idx="10"/>
          </p:nvPr>
        </p:nvSpPr>
        <p:spPr/>
        <p:txBody>
          <a:bodyPr/>
          <a:lstStyle/>
          <a:p>
            <a:fld id="{08B1EFE8-A2EC-4AF9-B0EC-DE5C4DA80949}" type="slidenum">
              <a:rPr lang="en-US" smtClean="0">
                <a:solidFill>
                  <a:prstClr val="black">
                    <a:tint val="75000"/>
                  </a:prstClr>
                </a:solidFill>
              </a:rPr>
              <a:pPr/>
              <a:t>23</a:t>
            </a:fld>
            <a:endParaRPr lang="en-US" dirty="0">
              <a:solidFill>
                <a:prstClr val="black">
                  <a:tint val="75000"/>
                </a:prstClr>
              </a:solidFill>
            </a:endParaRPr>
          </a:p>
        </p:txBody>
      </p:sp>
      <p:pic>
        <p:nvPicPr>
          <p:cNvPr id="11" name="Content Placeholder 10"/>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2539" t="18137" r="5250" b="4992"/>
          <a:stretch/>
        </p:blipFill>
        <p:spPr>
          <a:xfrm>
            <a:off x="230944" y="1423648"/>
            <a:ext cx="7064406" cy="4548977"/>
          </a:xfrm>
          <a:prstGeom prst="rect">
            <a:avLst/>
          </a:prstGeom>
        </p:spPr>
      </p:pic>
      <p:sp>
        <p:nvSpPr>
          <p:cNvPr id="8" name="TextBox 7"/>
          <p:cNvSpPr txBox="1"/>
          <p:nvPr/>
        </p:nvSpPr>
        <p:spPr>
          <a:xfrm>
            <a:off x="3763147" y="5430040"/>
            <a:ext cx="1357710" cy="369236"/>
          </a:xfrm>
          <a:prstGeom prst="rect">
            <a:avLst/>
          </a:prstGeom>
          <a:solidFill>
            <a:schemeClr val="bg1"/>
          </a:solidFill>
        </p:spPr>
        <p:txBody>
          <a:bodyPr wrap="none" rtlCol="0">
            <a:spAutoFit/>
          </a:bodyPr>
          <a:lstStyle/>
          <a:p>
            <a:r>
              <a:rPr lang="en-US" sz="1799" b="1" dirty="0">
                <a:solidFill>
                  <a:prstClr val="black"/>
                </a:solidFill>
                <a:cs typeface="Arial" panose="020B0604020202020204" pitchFamily="34" charset="0"/>
              </a:rPr>
              <a:t>U.S. = 75%</a:t>
            </a:r>
          </a:p>
        </p:txBody>
      </p:sp>
      <p:graphicFrame>
        <p:nvGraphicFramePr>
          <p:cNvPr id="12" name="Content Placeholder 11"/>
          <p:cNvGraphicFramePr>
            <a:graphicFrameLocks noGrp="1"/>
          </p:cNvGraphicFramePr>
          <p:nvPr>
            <p:ph sz="quarter" idx="4"/>
            <p:extLst/>
          </p:nvPr>
        </p:nvGraphicFramePr>
        <p:xfrm>
          <a:off x="7376779" y="1518148"/>
          <a:ext cx="4516848" cy="4731106"/>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p:cNvSpPr txBox="1"/>
          <p:nvPr/>
        </p:nvSpPr>
        <p:spPr>
          <a:xfrm>
            <a:off x="8089824" y="6249140"/>
            <a:ext cx="3763808" cy="307697"/>
          </a:xfrm>
          <a:prstGeom prst="rect">
            <a:avLst/>
          </a:prstGeom>
          <a:noFill/>
        </p:spPr>
        <p:txBody>
          <a:bodyPr wrap="square" rtlCol="0">
            <a:spAutoFit/>
          </a:bodyPr>
          <a:lstStyle/>
          <a:p>
            <a:r>
              <a:rPr lang="en-US" sz="1400" dirty="0">
                <a:solidFill>
                  <a:prstClr val="black"/>
                </a:solidFill>
              </a:rPr>
              <a:t>* Statistically significant difference from 2012</a:t>
            </a:r>
          </a:p>
        </p:txBody>
      </p:sp>
    </p:spTree>
    <p:extLst>
      <p:ext uri="{BB962C8B-B14F-4D97-AF65-F5344CB8AC3E}">
        <p14:creationId xmlns:p14="http://schemas.microsoft.com/office/powerpoint/2010/main" val="11351511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Average Age of Producers</a:t>
            </a:r>
            <a:endParaRPr lang="en-US" dirty="0"/>
          </a:p>
        </p:txBody>
      </p:sp>
      <p:sp>
        <p:nvSpPr>
          <p:cNvPr id="3" name="Text Placeholder 2"/>
          <p:cNvSpPr>
            <a:spLocks noGrp="1"/>
          </p:cNvSpPr>
          <p:nvPr>
            <p:ph type="body" idx="1"/>
          </p:nvPr>
        </p:nvSpPr>
        <p:spPr/>
        <p:txBody>
          <a:bodyPr/>
          <a:lstStyle/>
          <a:p>
            <a:r>
              <a:rPr lang="en-US" dirty="0" smtClean="0"/>
              <a:t>All Producers, by County, 2017</a:t>
            </a:r>
            <a:endParaRPr lang="en-US" dirty="0"/>
          </a:p>
        </p:txBody>
      </p:sp>
      <p:pic>
        <p:nvPicPr>
          <p:cNvPr id="6" name="Content Placeholder 5"/>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18605" r="1928" b="5498"/>
          <a:stretch/>
        </p:blipFill>
        <p:spPr>
          <a:xfrm>
            <a:off x="230945" y="1403879"/>
            <a:ext cx="7033537" cy="4205939"/>
          </a:xfrm>
        </p:spPr>
      </p:pic>
      <p:sp>
        <p:nvSpPr>
          <p:cNvPr id="4" name="Text Placeholder 3"/>
          <p:cNvSpPr>
            <a:spLocks noGrp="1"/>
          </p:cNvSpPr>
          <p:nvPr>
            <p:ph type="body" sz="quarter" idx="3"/>
          </p:nvPr>
        </p:nvSpPr>
        <p:spPr/>
        <p:txBody>
          <a:bodyPr/>
          <a:lstStyle/>
          <a:p>
            <a:endParaRPr lang="en-US"/>
          </a:p>
        </p:txBody>
      </p:sp>
      <p:sp>
        <p:nvSpPr>
          <p:cNvPr id="7" name="Content Placeholder 6"/>
          <p:cNvSpPr>
            <a:spLocks noGrp="1"/>
          </p:cNvSpPr>
          <p:nvPr>
            <p:ph sz="quarter" idx="4"/>
          </p:nvPr>
        </p:nvSpPr>
        <p:spPr/>
        <p:txBody>
          <a:bodyPr/>
          <a:lstStyle/>
          <a:p>
            <a:endParaRPr lang="en-US" dirty="0"/>
          </a:p>
        </p:txBody>
      </p:sp>
      <p:sp>
        <p:nvSpPr>
          <p:cNvPr id="2" name="Slide Number Placeholder 1"/>
          <p:cNvSpPr>
            <a:spLocks noGrp="1"/>
          </p:cNvSpPr>
          <p:nvPr>
            <p:ph type="sldNum" sz="quarter" idx="10"/>
          </p:nvPr>
        </p:nvSpPr>
        <p:spPr/>
        <p:txBody>
          <a:bodyPr/>
          <a:lstStyle/>
          <a:p>
            <a:fld id="{DD95F43D-C05A-43B1-8627-AAB33B48D7D0}" type="slidenum">
              <a:rPr lang="en-US" smtClean="0">
                <a:solidFill>
                  <a:prstClr val="black">
                    <a:tint val="75000"/>
                  </a:prstClr>
                </a:solidFill>
              </a:rPr>
              <a:pPr/>
              <a:t>24</a:t>
            </a:fld>
            <a:endParaRPr lang="en-US" dirty="0">
              <a:solidFill>
                <a:prstClr val="black">
                  <a:tint val="75000"/>
                </a:prstClr>
              </a:solidFill>
            </a:endParaRPr>
          </a:p>
        </p:txBody>
      </p:sp>
      <p:graphicFrame>
        <p:nvGraphicFramePr>
          <p:cNvPr id="8" name="Content Placeholder 4"/>
          <p:cNvGraphicFramePr>
            <a:graphicFrameLocks/>
          </p:cNvGraphicFramePr>
          <p:nvPr>
            <p:extLst/>
          </p:nvPr>
        </p:nvGraphicFramePr>
        <p:xfrm>
          <a:off x="7404295" y="1089182"/>
          <a:ext cx="4332060" cy="3065812"/>
        </p:xfrm>
        <a:graphic>
          <a:graphicData uri="http://schemas.openxmlformats.org/drawingml/2006/table">
            <a:tbl>
              <a:tblPr firstRow="1" bandRow="1">
                <a:tableStyleId>{5C22544A-7EE6-4342-B048-85BDC9FD1C3A}</a:tableStyleId>
              </a:tblPr>
              <a:tblGrid>
                <a:gridCol w="1348946"/>
                <a:gridCol w="1605357"/>
                <a:gridCol w="1377757"/>
              </a:tblGrid>
              <a:tr h="700857">
                <a:tc gridSpan="3">
                  <a:txBody>
                    <a:bodyPr/>
                    <a:lstStyle/>
                    <a:p>
                      <a:pPr algn="l"/>
                      <a:r>
                        <a:rPr lang="en-US" sz="2000" dirty="0" smtClean="0">
                          <a:latin typeface="Arial" panose="020B0604020202020204" pitchFamily="34" charset="0"/>
                          <a:cs typeface="Arial" panose="020B0604020202020204" pitchFamily="34" charset="0"/>
                        </a:rPr>
                        <a:t>All</a:t>
                      </a:r>
                      <a:r>
                        <a:rPr lang="en-US" sz="2000" baseline="0" dirty="0" smtClean="0">
                          <a:latin typeface="Arial" panose="020B0604020202020204" pitchFamily="34" charset="0"/>
                          <a:cs typeface="Arial" panose="020B0604020202020204" pitchFamily="34" charset="0"/>
                        </a:rPr>
                        <a:t> and Primary Producers,</a:t>
                      </a:r>
                    </a:p>
                    <a:p>
                      <a:pPr algn="l"/>
                      <a:r>
                        <a:rPr lang="en-US" sz="2000" dirty="0" smtClean="0">
                          <a:latin typeface="Arial" panose="020B0604020202020204" pitchFamily="34" charset="0"/>
                          <a:cs typeface="Arial" panose="020B0604020202020204" pitchFamily="34" charset="0"/>
                        </a:rPr>
                        <a:t>2002 - 2017 </a:t>
                      </a:r>
                      <a:endParaRPr lang="en-US" sz="2000" dirty="0">
                        <a:latin typeface="Arial" panose="020B0604020202020204" pitchFamily="34" charset="0"/>
                        <a:cs typeface="Arial" panose="020B0604020202020204" pitchFamily="34" charset="0"/>
                      </a:endParaRPr>
                    </a:p>
                  </a:txBody>
                  <a:tcPr marL="91416" marR="91416" marT="45708" marB="45708" anchor="b"/>
                </a:tc>
                <a:tc hMerge="1">
                  <a:txBody>
                    <a:bodyPr/>
                    <a:lstStyle/>
                    <a:p>
                      <a:endParaRPr lang="en-US" dirty="0">
                        <a:latin typeface="Arial" panose="020B0604020202020204" pitchFamily="34" charset="0"/>
                        <a:cs typeface="Arial" panose="020B0604020202020204" pitchFamily="34" charset="0"/>
                      </a:endParaRPr>
                    </a:p>
                  </a:txBody>
                  <a:tcPr anchor="b"/>
                </a:tc>
                <a:tc hMerge="1">
                  <a:txBody>
                    <a:bodyPr/>
                    <a:lstStyle/>
                    <a:p>
                      <a:endParaRPr lang="en-US" dirty="0">
                        <a:latin typeface="Arial" panose="020B0604020202020204" pitchFamily="34" charset="0"/>
                        <a:cs typeface="Arial" panose="020B0604020202020204" pitchFamily="34" charset="0"/>
                      </a:endParaRPr>
                    </a:p>
                  </a:txBody>
                  <a:tcPr anchor="b"/>
                </a:tc>
              </a:tr>
              <a:tr h="700857">
                <a:tc>
                  <a:txBody>
                    <a:bodyPr/>
                    <a:lstStyle/>
                    <a:p>
                      <a:pPr algn="ctr"/>
                      <a:endParaRPr lang="en-US" sz="2000" b="1" dirty="0">
                        <a:latin typeface="Arial" panose="020B0604020202020204" pitchFamily="34" charset="0"/>
                        <a:cs typeface="Arial" panose="020B0604020202020204" pitchFamily="34" charset="0"/>
                      </a:endParaRPr>
                    </a:p>
                  </a:txBody>
                  <a:tcPr marL="91416" marR="91416" marT="45708" marB="45708" anchor="b"/>
                </a:tc>
                <a:tc>
                  <a:txBody>
                    <a:bodyPr/>
                    <a:lstStyle/>
                    <a:p>
                      <a:pPr algn="ctr"/>
                      <a:endParaRPr lang="en-US" sz="2000" dirty="0" smtClean="0">
                        <a:latin typeface="Arial" panose="020B0604020202020204" pitchFamily="34" charset="0"/>
                        <a:cs typeface="Arial" panose="020B0604020202020204" pitchFamily="34" charset="0"/>
                      </a:endParaRPr>
                    </a:p>
                    <a:p>
                      <a:pPr algn="ctr"/>
                      <a:r>
                        <a:rPr lang="en-US" sz="2000" b="0" dirty="0" smtClean="0">
                          <a:latin typeface="Arial" panose="020B0604020202020204" pitchFamily="34" charset="0"/>
                          <a:cs typeface="Arial" panose="020B0604020202020204" pitchFamily="34" charset="0"/>
                        </a:rPr>
                        <a:t>All</a:t>
                      </a:r>
                      <a:endParaRPr lang="en-US" sz="2000" b="0" dirty="0">
                        <a:latin typeface="Arial" panose="020B0604020202020204" pitchFamily="34" charset="0"/>
                        <a:cs typeface="Arial" panose="020B0604020202020204" pitchFamily="34" charset="0"/>
                      </a:endParaRPr>
                    </a:p>
                  </a:txBody>
                  <a:tcPr marL="91416" marR="91416" marT="45708" marB="45708" anchor="b"/>
                </a:tc>
                <a:tc>
                  <a:txBody>
                    <a:bodyPr/>
                    <a:lstStyle/>
                    <a:p>
                      <a:pPr algn="ctr"/>
                      <a:r>
                        <a:rPr lang="en-US" sz="2000" dirty="0" smtClean="0">
                          <a:latin typeface="Arial" panose="020B0604020202020204" pitchFamily="34" charset="0"/>
                          <a:cs typeface="Arial" panose="020B0604020202020204" pitchFamily="34" charset="0"/>
                        </a:rPr>
                        <a:t>Primary </a:t>
                      </a:r>
                      <a:endParaRPr lang="en-US" sz="2000" b="1" dirty="0">
                        <a:latin typeface="Arial" panose="020B0604020202020204" pitchFamily="34" charset="0"/>
                        <a:cs typeface="Arial" panose="020B0604020202020204" pitchFamily="34" charset="0"/>
                      </a:endParaRPr>
                    </a:p>
                  </a:txBody>
                  <a:tcPr marL="91416" marR="91416" marT="45708" marB="45708" anchor="b"/>
                </a:tc>
              </a:tr>
              <a:tr h="415945">
                <a:tc>
                  <a:txBody>
                    <a:bodyPr/>
                    <a:lstStyle/>
                    <a:p>
                      <a:pPr algn="ctr"/>
                      <a:r>
                        <a:rPr lang="en-US" sz="2000" dirty="0" smtClean="0">
                          <a:latin typeface="Arial" panose="020B0604020202020204" pitchFamily="34" charset="0"/>
                          <a:cs typeface="Arial" panose="020B0604020202020204" pitchFamily="34" charset="0"/>
                        </a:rPr>
                        <a:t>2002</a:t>
                      </a:r>
                      <a:endParaRPr lang="en-US" sz="2000" dirty="0">
                        <a:latin typeface="Arial" panose="020B0604020202020204" pitchFamily="34" charset="0"/>
                        <a:cs typeface="Arial" panose="020B0604020202020204" pitchFamily="34" charset="0"/>
                      </a:endParaRPr>
                    </a:p>
                  </a:txBody>
                  <a:tcPr marL="91416" marR="91416" marT="45708" marB="45708" anchor="b"/>
                </a:tc>
                <a:tc>
                  <a:txBody>
                    <a:bodyPr/>
                    <a:lstStyle/>
                    <a:p>
                      <a:pPr algn="ctr"/>
                      <a:r>
                        <a:rPr lang="en-US" sz="2000" dirty="0" smtClean="0">
                          <a:latin typeface="Arial" panose="020B0604020202020204" pitchFamily="34" charset="0"/>
                          <a:cs typeface="Arial" panose="020B0604020202020204" pitchFamily="34" charset="0"/>
                        </a:rPr>
                        <a:t>53.2</a:t>
                      </a:r>
                      <a:endParaRPr lang="en-US" sz="2000" dirty="0">
                        <a:latin typeface="Arial" panose="020B0604020202020204" pitchFamily="34" charset="0"/>
                        <a:cs typeface="Arial" panose="020B0604020202020204" pitchFamily="34" charset="0"/>
                      </a:endParaRPr>
                    </a:p>
                  </a:txBody>
                  <a:tcPr marL="91416" marR="91416" marT="45708" marB="45708" anchor="b"/>
                </a:tc>
                <a:tc>
                  <a:txBody>
                    <a:bodyPr/>
                    <a:lstStyle/>
                    <a:p>
                      <a:pPr algn="ctr"/>
                      <a:r>
                        <a:rPr lang="en-US" sz="2000" dirty="0" smtClean="0">
                          <a:latin typeface="Arial" panose="020B0604020202020204" pitchFamily="34" charset="0"/>
                          <a:cs typeface="Arial" panose="020B0604020202020204" pitchFamily="34" charset="0"/>
                        </a:rPr>
                        <a:t>55.3</a:t>
                      </a:r>
                      <a:endParaRPr lang="en-US" sz="2000" dirty="0">
                        <a:latin typeface="Arial" panose="020B0604020202020204" pitchFamily="34" charset="0"/>
                        <a:cs typeface="Arial" panose="020B0604020202020204" pitchFamily="34" charset="0"/>
                      </a:endParaRPr>
                    </a:p>
                  </a:txBody>
                  <a:tcPr marL="91416" marR="91416" marT="45708" marB="45708" anchor="b"/>
                </a:tc>
              </a:tr>
              <a:tr h="415945">
                <a:tc>
                  <a:txBody>
                    <a:bodyPr/>
                    <a:lstStyle/>
                    <a:p>
                      <a:pPr algn="ctr"/>
                      <a:r>
                        <a:rPr lang="en-US" sz="2000" dirty="0" smtClean="0">
                          <a:latin typeface="Arial" panose="020B0604020202020204" pitchFamily="34" charset="0"/>
                          <a:cs typeface="Arial" panose="020B0604020202020204" pitchFamily="34" charset="0"/>
                        </a:rPr>
                        <a:t>2007</a:t>
                      </a:r>
                      <a:endParaRPr lang="en-US" sz="2000" dirty="0">
                        <a:latin typeface="Arial" panose="020B0604020202020204" pitchFamily="34" charset="0"/>
                        <a:cs typeface="Arial" panose="020B0604020202020204" pitchFamily="34" charset="0"/>
                      </a:endParaRPr>
                    </a:p>
                  </a:txBody>
                  <a:tcPr marL="91416" marR="91416" marT="45708" marB="45708" anchor="b"/>
                </a:tc>
                <a:tc>
                  <a:txBody>
                    <a:bodyPr/>
                    <a:lstStyle/>
                    <a:p>
                      <a:pPr algn="ctr"/>
                      <a:r>
                        <a:rPr lang="en-US" sz="2000" dirty="0" smtClean="0">
                          <a:latin typeface="Arial" panose="020B0604020202020204" pitchFamily="34" charset="0"/>
                          <a:cs typeface="Arial" panose="020B0604020202020204" pitchFamily="34" charset="0"/>
                        </a:rPr>
                        <a:t>54.9</a:t>
                      </a:r>
                      <a:endParaRPr lang="en-US" sz="2000" dirty="0">
                        <a:latin typeface="Arial" panose="020B0604020202020204" pitchFamily="34" charset="0"/>
                        <a:cs typeface="Arial" panose="020B0604020202020204" pitchFamily="34" charset="0"/>
                      </a:endParaRPr>
                    </a:p>
                  </a:txBody>
                  <a:tcPr marL="91416" marR="91416" marT="45708" marB="45708" anchor="b"/>
                </a:tc>
                <a:tc>
                  <a:txBody>
                    <a:bodyPr/>
                    <a:lstStyle/>
                    <a:p>
                      <a:pPr algn="ctr"/>
                      <a:r>
                        <a:rPr lang="en-US" sz="2000" dirty="0" smtClean="0">
                          <a:latin typeface="Arial" panose="020B0604020202020204" pitchFamily="34" charset="0"/>
                          <a:cs typeface="Arial" panose="020B0604020202020204" pitchFamily="34" charset="0"/>
                        </a:rPr>
                        <a:t>57.1</a:t>
                      </a:r>
                      <a:endParaRPr lang="en-US" sz="2000" dirty="0">
                        <a:latin typeface="Arial" panose="020B0604020202020204" pitchFamily="34" charset="0"/>
                        <a:cs typeface="Arial" panose="020B0604020202020204" pitchFamily="34" charset="0"/>
                      </a:endParaRPr>
                    </a:p>
                  </a:txBody>
                  <a:tcPr marL="91416" marR="91416" marT="45708" marB="45708" anchor="b"/>
                </a:tc>
              </a:tr>
              <a:tr h="415945">
                <a:tc>
                  <a:txBody>
                    <a:bodyPr/>
                    <a:lstStyle/>
                    <a:p>
                      <a:pPr algn="ctr"/>
                      <a:r>
                        <a:rPr lang="en-US" sz="2000" dirty="0" smtClean="0">
                          <a:latin typeface="Arial" panose="020B0604020202020204" pitchFamily="34" charset="0"/>
                          <a:cs typeface="Arial" panose="020B0604020202020204" pitchFamily="34" charset="0"/>
                        </a:rPr>
                        <a:t>2012</a:t>
                      </a:r>
                      <a:endParaRPr lang="en-US" sz="2000" dirty="0">
                        <a:latin typeface="Arial" panose="020B0604020202020204" pitchFamily="34" charset="0"/>
                        <a:cs typeface="Arial" panose="020B0604020202020204" pitchFamily="34" charset="0"/>
                      </a:endParaRPr>
                    </a:p>
                  </a:txBody>
                  <a:tcPr marL="91416" marR="91416" marT="45708" marB="45708" anchor="b"/>
                </a:tc>
                <a:tc>
                  <a:txBody>
                    <a:bodyPr/>
                    <a:lstStyle/>
                    <a:p>
                      <a:pPr algn="ctr"/>
                      <a:r>
                        <a:rPr lang="en-US" sz="2000" dirty="0" smtClean="0">
                          <a:latin typeface="Arial" panose="020B0604020202020204" pitchFamily="34" charset="0"/>
                          <a:cs typeface="Arial" panose="020B0604020202020204" pitchFamily="34" charset="0"/>
                        </a:rPr>
                        <a:t>56.3</a:t>
                      </a:r>
                      <a:endParaRPr lang="en-US" sz="2000" dirty="0">
                        <a:latin typeface="Arial" panose="020B0604020202020204" pitchFamily="34" charset="0"/>
                        <a:cs typeface="Arial" panose="020B0604020202020204" pitchFamily="34" charset="0"/>
                      </a:endParaRPr>
                    </a:p>
                  </a:txBody>
                  <a:tcPr marL="91416" marR="91416" marT="45708" marB="45708" anchor="b"/>
                </a:tc>
                <a:tc>
                  <a:txBody>
                    <a:bodyPr/>
                    <a:lstStyle/>
                    <a:p>
                      <a:pPr algn="ctr"/>
                      <a:r>
                        <a:rPr lang="en-US" sz="2000" dirty="0" smtClean="0">
                          <a:latin typeface="Arial" panose="020B0604020202020204" pitchFamily="34" charset="0"/>
                          <a:cs typeface="Arial" panose="020B0604020202020204" pitchFamily="34" charset="0"/>
                        </a:rPr>
                        <a:t>58.3</a:t>
                      </a:r>
                      <a:endParaRPr lang="en-US" sz="2000" dirty="0">
                        <a:latin typeface="Arial" panose="020B0604020202020204" pitchFamily="34" charset="0"/>
                        <a:cs typeface="Arial" panose="020B0604020202020204" pitchFamily="34" charset="0"/>
                      </a:endParaRPr>
                    </a:p>
                  </a:txBody>
                  <a:tcPr marL="91416" marR="91416" marT="45708" marB="45708" anchor="b"/>
                </a:tc>
              </a:tr>
              <a:tr h="415945">
                <a:tc>
                  <a:txBody>
                    <a:bodyPr/>
                    <a:lstStyle/>
                    <a:p>
                      <a:pPr algn="ctr"/>
                      <a:r>
                        <a:rPr lang="en-US" sz="2000" dirty="0" smtClean="0">
                          <a:latin typeface="Arial" panose="020B0604020202020204" pitchFamily="34" charset="0"/>
                          <a:cs typeface="Arial" panose="020B0604020202020204" pitchFamily="34" charset="0"/>
                        </a:rPr>
                        <a:t>2017</a:t>
                      </a:r>
                      <a:endParaRPr lang="en-US" sz="2000" dirty="0">
                        <a:latin typeface="Arial" panose="020B0604020202020204" pitchFamily="34" charset="0"/>
                        <a:cs typeface="Arial" panose="020B0604020202020204" pitchFamily="34" charset="0"/>
                      </a:endParaRPr>
                    </a:p>
                  </a:txBody>
                  <a:tcPr marL="91416" marR="91416" marT="45708" marB="45708" anchor="b"/>
                </a:tc>
                <a:tc>
                  <a:txBody>
                    <a:bodyPr/>
                    <a:lstStyle/>
                    <a:p>
                      <a:pPr algn="ctr"/>
                      <a:r>
                        <a:rPr lang="en-US" sz="2000" dirty="0" smtClean="0">
                          <a:latin typeface="Arial" panose="020B0604020202020204" pitchFamily="34" charset="0"/>
                          <a:cs typeface="Arial" panose="020B0604020202020204" pitchFamily="34" charset="0"/>
                        </a:rPr>
                        <a:t>57.5</a:t>
                      </a:r>
                      <a:endParaRPr lang="en-US" sz="2000" dirty="0">
                        <a:latin typeface="Arial" panose="020B0604020202020204" pitchFamily="34" charset="0"/>
                        <a:cs typeface="Arial" panose="020B0604020202020204" pitchFamily="34" charset="0"/>
                      </a:endParaRPr>
                    </a:p>
                  </a:txBody>
                  <a:tcPr marL="91416" marR="91416" marT="45708" marB="45708" anchor="b"/>
                </a:tc>
                <a:tc>
                  <a:txBody>
                    <a:bodyPr/>
                    <a:lstStyle/>
                    <a:p>
                      <a:pPr algn="ctr"/>
                      <a:r>
                        <a:rPr lang="en-US" sz="2000" dirty="0" smtClean="0">
                          <a:latin typeface="Arial" panose="020B0604020202020204" pitchFamily="34" charset="0"/>
                          <a:cs typeface="Arial" panose="020B0604020202020204" pitchFamily="34" charset="0"/>
                        </a:rPr>
                        <a:t>59.4</a:t>
                      </a:r>
                      <a:endParaRPr lang="en-US" sz="2000" dirty="0">
                        <a:latin typeface="Arial" panose="020B0604020202020204" pitchFamily="34" charset="0"/>
                        <a:cs typeface="Arial" panose="020B0604020202020204" pitchFamily="34" charset="0"/>
                      </a:endParaRPr>
                    </a:p>
                  </a:txBody>
                  <a:tcPr marL="91416" marR="91416" marT="45708" marB="45708" anchor="b"/>
                </a:tc>
              </a:tr>
            </a:tbl>
          </a:graphicData>
        </a:graphic>
      </p:graphicFrame>
      <p:sp>
        <p:nvSpPr>
          <p:cNvPr id="9" name="TextBox 8"/>
          <p:cNvSpPr txBox="1"/>
          <p:nvPr/>
        </p:nvSpPr>
        <p:spPr>
          <a:xfrm>
            <a:off x="3868627" y="4995662"/>
            <a:ext cx="1404364" cy="369108"/>
          </a:xfrm>
          <a:prstGeom prst="rect">
            <a:avLst/>
          </a:prstGeom>
          <a:solidFill>
            <a:schemeClr val="bg1"/>
          </a:solidFill>
        </p:spPr>
        <p:txBody>
          <a:bodyPr wrap="square" rtlCol="0">
            <a:spAutoFit/>
          </a:bodyPr>
          <a:lstStyle/>
          <a:p>
            <a:endParaRPr lang="en-US" sz="1799" dirty="0">
              <a:solidFill>
                <a:prstClr val="black"/>
              </a:solidFill>
            </a:endParaRPr>
          </a:p>
        </p:txBody>
      </p:sp>
      <p:sp>
        <p:nvSpPr>
          <p:cNvPr id="10" name="TextBox 9"/>
          <p:cNvSpPr txBox="1"/>
          <p:nvPr/>
        </p:nvSpPr>
        <p:spPr>
          <a:xfrm>
            <a:off x="4083256" y="5095822"/>
            <a:ext cx="1669869" cy="369236"/>
          </a:xfrm>
          <a:prstGeom prst="rect">
            <a:avLst/>
          </a:prstGeom>
          <a:noFill/>
        </p:spPr>
        <p:txBody>
          <a:bodyPr wrap="square" rtlCol="0">
            <a:spAutoFit/>
          </a:bodyPr>
          <a:lstStyle/>
          <a:p>
            <a:r>
              <a:rPr lang="en-US" sz="1799" b="1" dirty="0">
                <a:solidFill>
                  <a:prstClr val="black"/>
                </a:solidFill>
              </a:rPr>
              <a:t>U.S. = 57.5</a:t>
            </a:r>
          </a:p>
        </p:txBody>
      </p:sp>
    </p:spTree>
    <p:extLst>
      <p:ext uri="{BB962C8B-B14F-4D97-AF65-F5344CB8AC3E}">
        <p14:creationId xmlns:p14="http://schemas.microsoft.com/office/powerpoint/2010/main" val="24394183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0946" y="479775"/>
            <a:ext cx="11662781" cy="477898"/>
          </a:xfrm>
        </p:spPr>
        <p:txBody>
          <a:bodyPr/>
          <a:lstStyle/>
          <a:p>
            <a:r>
              <a:rPr lang="en-US" dirty="0" smtClean="0"/>
              <a:t>Producers by Sex, 2017</a:t>
            </a:r>
            <a:endParaRPr lang="en-US" dirty="0"/>
          </a:p>
        </p:txBody>
      </p:sp>
      <p:sp>
        <p:nvSpPr>
          <p:cNvPr id="7" name="Text Placeholder 6"/>
          <p:cNvSpPr>
            <a:spLocks noGrp="1"/>
          </p:cNvSpPr>
          <p:nvPr>
            <p:ph type="body" idx="1"/>
          </p:nvPr>
        </p:nvSpPr>
        <p:spPr/>
        <p:txBody>
          <a:bodyPr/>
          <a:lstStyle/>
          <a:p>
            <a:r>
              <a:rPr lang="en-US" dirty="0" smtClean="0"/>
              <a:t>Female Producers as a Percent of Total</a:t>
            </a:r>
            <a:endParaRPr lang="en-US" dirty="0"/>
          </a:p>
        </p:txBody>
      </p:sp>
      <p:graphicFrame>
        <p:nvGraphicFramePr>
          <p:cNvPr id="6" name="Content Placeholder 5"/>
          <p:cNvGraphicFramePr>
            <a:graphicFrameLocks noGrp="1"/>
          </p:cNvGraphicFramePr>
          <p:nvPr>
            <p:ph sz="half" idx="2"/>
            <p:extLst/>
          </p:nvPr>
        </p:nvGraphicFramePr>
        <p:xfrm>
          <a:off x="7265181" y="1495652"/>
          <a:ext cx="4628540" cy="4406974"/>
        </p:xfrm>
        <a:graphic>
          <a:graphicData uri="http://schemas.openxmlformats.org/drawingml/2006/table">
            <a:tbl>
              <a:tblPr firstRow="1" bandRow="1">
                <a:tableStyleId>{5C22544A-7EE6-4342-B048-85BDC9FD1C3A}</a:tableStyleId>
              </a:tblPr>
              <a:tblGrid>
                <a:gridCol w="1902934"/>
                <a:gridCol w="1364619"/>
                <a:gridCol w="1360987"/>
              </a:tblGrid>
              <a:tr h="365665">
                <a:tc gridSpan="3">
                  <a:txBody>
                    <a:bodyPr/>
                    <a:lstStyle/>
                    <a:p>
                      <a:r>
                        <a:rPr lang="en-US" sz="1800" dirty="0" smtClean="0">
                          <a:latin typeface="Arial" panose="020B0604020202020204" pitchFamily="34" charset="0"/>
                          <a:cs typeface="Arial" panose="020B0604020202020204" pitchFamily="34" charset="0"/>
                        </a:rPr>
                        <a:t>Producers</a:t>
                      </a:r>
                      <a:endParaRPr lang="en-US" sz="1800" dirty="0">
                        <a:latin typeface="Arial" panose="020B0604020202020204" pitchFamily="34" charset="0"/>
                        <a:cs typeface="Arial" panose="020B0604020202020204" pitchFamily="34" charset="0"/>
                      </a:endParaRPr>
                    </a:p>
                  </a:txBody>
                  <a:tcPr marL="149761" marR="149761" marT="45708" marB="45708"/>
                </a:tc>
                <a:tc hMerge="1">
                  <a:txBody>
                    <a:bodyPr/>
                    <a:lstStyle/>
                    <a:p>
                      <a:pPr algn="ctr"/>
                      <a:endParaRPr lang="en-US" sz="1800" dirty="0">
                        <a:latin typeface="Arial" panose="020B0604020202020204" pitchFamily="34" charset="0"/>
                        <a:cs typeface="Arial" panose="020B0604020202020204" pitchFamily="34" charset="0"/>
                      </a:endParaRPr>
                    </a:p>
                  </a:txBody>
                  <a:tcPr marL="149800" marR="149800"/>
                </a:tc>
                <a:tc hMerge="1">
                  <a:txBody>
                    <a:bodyPr/>
                    <a:lstStyle/>
                    <a:p>
                      <a:pPr algn="ctr"/>
                      <a:endParaRPr lang="en-US" sz="1800" dirty="0">
                        <a:latin typeface="Arial" panose="020B0604020202020204" pitchFamily="34" charset="0"/>
                        <a:cs typeface="Arial" panose="020B0604020202020204" pitchFamily="34" charset="0"/>
                      </a:endParaRPr>
                    </a:p>
                  </a:txBody>
                  <a:tcPr marL="149800" marR="149800"/>
                </a:tc>
              </a:tr>
              <a:tr h="457081">
                <a:tc>
                  <a:txBody>
                    <a:bodyPr/>
                    <a:lstStyle/>
                    <a:p>
                      <a:endParaRPr lang="en-US" sz="1800" dirty="0">
                        <a:latin typeface="Arial" panose="020B0604020202020204" pitchFamily="34" charset="0"/>
                        <a:cs typeface="Arial" panose="020B0604020202020204" pitchFamily="34" charset="0"/>
                      </a:endParaRPr>
                    </a:p>
                  </a:txBody>
                  <a:tcPr marL="149761" marR="149761" marT="45708" marB="45708"/>
                </a:tc>
                <a:tc>
                  <a:txBody>
                    <a:bodyPr/>
                    <a:lstStyle/>
                    <a:p>
                      <a:pPr algn="ctr"/>
                      <a:r>
                        <a:rPr lang="en-US" sz="1800" dirty="0" smtClean="0">
                          <a:latin typeface="Arial" panose="020B0604020202020204" pitchFamily="34" charset="0"/>
                          <a:cs typeface="Arial" panose="020B0604020202020204" pitchFamily="34" charset="0"/>
                        </a:rPr>
                        <a:t>Female</a:t>
                      </a:r>
                      <a:endParaRPr lang="en-US" sz="1800" dirty="0">
                        <a:latin typeface="Arial" panose="020B0604020202020204" pitchFamily="34" charset="0"/>
                        <a:cs typeface="Arial" panose="020B0604020202020204" pitchFamily="34" charset="0"/>
                      </a:endParaRPr>
                    </a:p>
                  </a:txBody>
                  <a:tcPr marL="149761" marR="149761" marT="45708" marB="45708" anchor="b"/>
                </a:tc>
                <a:tc>
                  <a:txBody>
                    <a:bodyPr/>
                    <a:lstStyle/>
                    <a:p>
                      <a:pPr algn="ctr"/>
                      <a:r>
                        <a:rPr lang="en-US" sz="1800" dirty="0" smtClean="0">
                          <a:latin typeface="Arial" panose="020B0604020202020204" pitchFamily="34" charset="0"/>
                          <a:cs typeface="Arial" panose="020B0604020202020204" pitchFamily="34" charset="0"/>
                        </a:rPr>
                        <a:t>Male</a:t>
                      </a:r>
                      <a:endParaRPr lang="en-US" sz="1800" dirty="0">
                        <a:latin typeface="Arial" panose="020B0604020202020204" pitchFamily="34" charset="0"/>
                        <a:cs typeface="Arial" panose="020B0604020202020204" pitchFamily="34" charset="0"/>
                      </a:endParaRPr>
                    </a:p>
                  </a:txBody>
                  <a:tcPr marL="149761" marR="149761" marT="45708" marB="45708" anchor="b"/>
                </a:tc>
              </a:tr>
              <a:tr h="639913">
                <a:tc>
                  <a:txBody>
                    <a:bodyPr/>
                    <a:lstStyle/>
                    <a:p>
                      <a:endParaRPr lang="en-US" sz="1800" dirty="0" smtClean="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Number </a:t>
                      </a:r>
                      <a:endParaRPr lang="en-US" sz="1800" dirty="0">
                        <a:latin typeface="Arial" panose="020B0604020202020204" pitchFamily="34" charset="0"/>
                        <a:cs typeface="Arial" panose="020B0604020202020204" pitchFamily="34" charset="0"/>
                      </a:endParaRPr>
                    </a:p>
                  </a:txBody>
                  <a:tcPr marL="149761" marR="149761" marT="45708" marB="45708"/>
                </a:tc>
                <a:tc>
                  <a:txBody>
                    <a:bodyPr/>
                    <a:lstStyle/>
                    <a:p>
                      <a:pPr algn="r"/>
                      <a:r>
                        <a:rPr lang="en-US" sz="1800" dirty="0" smtClean="0">
                          <a:latin typeface="Arial" panose="020B0604020202020204" pitchFamily="34" charset="0"/>
                          <a:cs typeface="Arial" panose="020B0604020202020204" pitchFamily="34" charset="0"/>
                        </a:rPr>
                        <a:t>1,227,461</a:t>
                      </a:r>
                      <a:endParaRPr lang="en-US" sz="1800" dirty="0">
                        <a:latin typeface="Arial" panose="020B0604020202020204" pitchFamily="34" charset="0"/>
                        <a:cs typeface="Arial" panose="020B0604020202020204" pitchFamily="34" charset="0"/>
                      </a:endParaRPr>
                    </a:p>
                  </a:txBody>
                  <a:tcPr marL="149761" marR="149761" marT="45708" marB="45708" anchor="b"/>
                </a:tc>
                <a:tc>
                  <a:txBody>
                    <a:bodyPr/>
                    <a:lstStyle/>
                    <a:p>
                      <a:pPr algn="r"/>
                      <a:r>
                        <a:rPr lang="en-US" sz="1800" dirty="0" smtClean="0">
                          <a:latin typeface="Arial" panose="020B0604020202020204" pitchFamily="34" charset="0"/>
                          <a:cs typeface="Arial" panose="020B0604020202020204" pitchFamily="34" charset="0"/>
                        </a:rPr>
                        <a:t>2,172,373</a:t>
                      </a:r>
                      <a:endParaRPr lang="en-US" sz="1800" dirty="0">
                        <a:latin typeface="Arial" panose="020B0604020202020204" pitchFamily="34" charset="0"/>
                        <a:cs typeface="Arial" panose="020B0604020202020204" pitchFamily="34" charset="0"/>
                      </a:endParaRPr>
                    </a:p>
                  </a:txBody>
                  <a:tcPr marL="149761" marR="149761" marT="45708" marB="45708" anchor="b"/>
                </a:tc>
              </a:tr>
              <a:tr h="639913">
                <a:tc>
                  <a:txBody>
                    <a:bodyPr/>
                    <a:lstStyle/>
                    <a:p>
                      <a:endParaRPr lang="en-US" sz="1800" dirty="0" smtClean="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Average</a:t>
                      </a:r>
                      <a:r>
                        <a:rPr lang="en-US" sz="1800" baseline="0" dirty="0" smtClean="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age</a:t>
                      </a:r>
                      <a:endParaRPr lang="en-US" sz="1800" dirty="0">
                        <a:latin typeface="Arial" panose="020B0604020202020204" pitchFamily="34" charset="0"/>
                        <a:cs typeface="Arial" panose="020B0604020202020204" pitchFamily="34" charset="0"/>
                      </a:endParaRPr>
                    </a:p>
                  </a:txBody>
                  <a:tcPr marL="149761" marR="149761" marT="45708" marB="45708"/>
                </a:tc>
                <a:tc>
                  <a:txBody>
                    <a:bodyPr/>
                    <a:lstStyle/>
                    <a:p>
                      <a:pPr algn="r"/>
                      <a:r>
                        <a:rPr lang="en-US" sz="1800" dirty="0" smtClean="0">
                          <a:latin typeface="Arial" panose="020B0604020202020204" pitchFamily="34" charset="0"/>
                          <a:cs typeface="Arial" panose="020B0604020202020204" pitchFamily="34" charset="0"/>
                        </a:rPr>
                        <a:t>57.1</a:t>
                      </a:r>
                      <a:endParaRPr lang="en-US" sz="1800" dirty="0">
                        <a:latin typeface="Arial" panose="020B0604020202020204" pitchFamily="34" charset="0"/>
                        <a:cs typeface="Arial" panose="020B0604020202020204" pitchFamily="34" charset="0"/>
                      </a:endParaRPr>
                    </a:p>
                  </a:txBody>
                  <a:tcPr marL="149761" marR="149761" marT="45708" marB="45708" anchor="b"/>
                </a:tc>
                <a:tc>
                  <a:txBody>
                    <a:bodyPr/>
                    <a:lstStyle/>
                    <a:p>
                      <a:pPr algn="r"/>
                      <a:r>
                        <a:rPr lang="en-US" sz="1800" dirty="0" smtClean="0">
                          <a:latin typeface="Arial" panose="020B0604020202020204" pitchFamily="34" charset="0"/>
                          <a:cs typeface="Arial" panose="020B0604020202020204" pitchFamily="34" charset="0"/>
                        </a:rPr>
                        <a:t>57.7</a:t>
                      </a:r>
                      <a:endParaRPr lang="en-US" sz="1800" dirty="0">
                        <a:latin typeface="Arial" panose="020B0604020202020204" pitchFamily="34" charset="0"/>
                        <a:cs typeface="Arial" panose="020B0604020202020204" pitchFamily="34" charset="0"/>
                      </a:endParaRPr>
                    </a:p>
                  </a:txBody>
                  <a:tcPr marL="149761" marR="149761" marT="45708" marB="45708" anchor="b"/>
                </a:tc>
              </a:tr>
              <a:tr h="365665">
                <a:tc gridSpan="3">
                  <a:txBody>
                    <a:bodyPr/>
                    <a:lstStyle/>
                    <a:p>
                      <a:r>
                        <a:rPr lang="en-US" sz="1800" b="1" dirty="0" smtClean="0">
                          <a:solidFill>
                            <a:schemeClr val="bg1"/>
                          </a:solidFill>
                          <a:latin typeface="Arial" panose="020B0604020202020204" pitchFamily="34" charset="0"/>
                          <a:cs typeface="Arial" panose="020B0604020202020204" pitchFamily="34" charset="0"/>
                        </a:rPr>
                        <a:t>Farms</a:t>
                      </a:r>
                      <a:endParaRPr lang="en-US" sz="1800" b="1" dirty="0">
                        <a:solidFill>
                          <a:schemeClr val="bg1"/>
                        </a:solidFill>
                        <a:latin typeface="Arial" panose="020B0604020202020204" pitchFamily="34" charset="0"/>
                        <a:cs typeface="Arial" panose="020B0604020202020204" pitchFamily="34" charset="0"/>
                      </a:endParaRPr>
                    </a:p>
                  </a:txBody>
                  <a:tcPr marL="149761" marR="149761" marT="45708" marB="45708">
                    <a:solidFill>
                      <a:srgbClr val="0A5540"/>
                    </a:solidFill>
                  </a:tcPr>
                </a:tc>
                <a:tc hMerge="1">
                  <a:txBody>
                    <a:bodyPr/>
                    <a:lstStyle/>
                    <a:p>
                      <a:pPr algn="r"/>
                      <a:endParaRPr lang="en-US" sz="1800" dirty="0">
                        <a:latin typeface="Arial" panose="020B0604020202020204" pitchFamily="34" charset="0"/>
                        <a:cs typeface="Arial" panose="020B0604020202020204" pitchFamily="34" charset="0"/>
                      </a:endParaRPr>
                    </a:p>
                  </a:txBody>
                  <a:tcPr marL="149800" marR="149800" anchor="b"/>
                </a:tc>
                <a:tc hMerge="1">
                  <a:txBody>
                    <a:bodyPr/>
                    <a:lstStyle/>
                    <a:p>
                      <a:pPr algn="r"/>
                      <a:endParaRPr lang="en-US" sz="1800" dirty="0">
                        <a:latin typeface="Arial" panose="020B0604020202020204" pitchFamily="34" charset="0"/>
                        <a:cs typeface="Arial" panose="020B0604020202020204" pitchFamily="34" charset="0"/>
                      </a:endParaRPr>
                    </a:p>
                  </a:txBody>
                  <a:tcPr marL="149800" marR="149800" anchor="b"/>
                </a:tc>
              </a:tr>
              <a:tr h="658197">
                <a:tc>
                  <a:txBody>
                    <a:bodyPr/>
                    <a:lstStyle/>
                    <a:p>
                      <a:pPr algn="l"/>
                      <a:endParaRPr lang="en-US" sz="1800" dirty="0" smtClean="0">
                        <a:latin typeface="Arial" panose="020B0604020202020204" pitchFamily="34" charset="0"/>
                        <a:cs typeface="Arial" panose="020B0604020202020204" pitchFamily="34" charset="0"/>
                      </a:endParaRPr>
                    </a:p>
                    <a:p>
                      <a:pPr algn="l"/>
                      <a:r>
                        <a:rPr lang="en-US" sz="1800" dirty="0" smtClean="0">
                          <a:latin typeface="Arial" panose="020B0604020202020204" pitchFamily="34" charset="0"/>
                          <a:cs typeface="Arial" panose="020B0604020202020204" pitchFamily="34" charset="0"/>
                        </a:rPr>
                        <a:t>Number</a:t>
                      </a:r>
                      <a:endParaRPr lang="en-US" sz="1800" dirty="0">
                        <a:latin typeface="Arial" panose="020B0604020202020204" pitchFamily="34" charset="0"/>
                        <a:cs typeface="Arial" panose="020B0604020202020204" pitchFamily="34" charset="0"/>
                      </a:endParaRPr>
                    </a:p>
                  </a:txBody>
                  <a:tcPr marL="151909" marR="151909" marT="45708" marB="45708" anchor="b"/>
                </a:tc>
                <a:tc>
                  <a:txBody>
                    <a:bodyPr/>
                    <a:lstStyle/>
                    <a:p>
                      <a:pPr algn="r"/>
                      <a:r>
                        <a:rPr lang="en-US" sz="1800" dirty="0" smtClean="0">
                          <a:latin typeface="Arial" panose="020B0604020202020204" pitchFamily="34" charset="0"/>
                          <a:cs typeface="Arial" panose="020B0604020202020204" pitchFamily="34" charset="0"/>
                        </a:rPr>
                        <a:t>1,139,675</a:t>
                      </a:r>
                      <a:endParaRPr lang="en-US" sz="1800" dirty="0">
                        <a:latin typeface="Arial" panose="020B0604020202020204" pitchFamily="34" charset="0"/>
                        <a:cs typeface="Arial" panose="020B0604020202020204" pitchFamily="34" charset="0"/>
                      </a:endParaRPr>
                    </a:p>
                  </a:txBody>
                  <a:tcPr marL="91416" marR="91416" marT="45708" marB="45708" anchor="b"/>
                </a:tc>
                <a:tc>
                  <a:txBody>
                    <a:bodyPr/>
                    <a:lstStyle/>
                    <a:p>
                      <a:pPr algn="r"/>
                      <a:r>
                        <a:rPr lang="en-US" sz="1800" dirty="0" smtClean="0">
                          <a:latin typeface="Arial" panose="020B0604020202020204" pitchFamily="34" charset="0"/>
                          <a:cs typeface="Arial" panose="020B0604020202020204" pitchFamily="34" charset="0"/>
                        </a:rPr>
                        <a:t>1,867,308</a:t>
                      </a:r>
                      <a:endParaRPr lang="en-US" sz="1800" dirty="0">
                        <a:latin typeface="Arial" panose="020B0604020202020204" pitchFamily="34" charset="0"/>
                        <a:cs typeface="Arial" panose="020B0604020202020204" pitchFamily="34" charset="0"/>
                      </a:endParaRPr>
                    </a:p>
                  </a:txBody>
                  <a:tcPr marL="91416" marR="91416" marT="45708" marB="45708" anchor="b"/>
                </a:tc>
              </a:tr>
              <a:tr h="639913">
                <a:tc>
                  <a:txBody>
                    <a:bodyPr/>
                    <a:lstStyle/>
                    <a:p>
                      <a:pPr algn="l"/>
                      <a:r>
                        <a:rPr lang="en-US" sz="1800" dirty="0" smtClean="0">
                          <a:latin typeface="Arial" panose="020B0604020202020204" pitchFamily="34" charset="0"/>
                          <a:cs typeface="Arial" panose="020B0604020202020204" pitchFamily="34" charset="0"/>
                        </a:rPr>
                        <a:t>Average f</a:t>
                      </a:r>
                      <a:r>
                        <a:rPr lang="en-US" sz="1800" baseline="0" dirty="0" smtClean="0">
                          <a:latin typeface="Arial" panose="020B0604020202020204" pitchFamily="34" charset="0"/>
                          <a:cs typeface="Arial" panose="020B0604020202020204" pitchFamily="34" charset="0"/>
                        </a:rPr>
                        <a:t>arm size (acres)</a:t>
                      </a:r>
                      <a:endParaRPr lang="en-US" sz="1800" dirty="0">
                        <a:latin typeface="Arial" panose="020B0604020202020204" pitchFamily="34" charset="0"/>
                        <a:cs typeface="Arial" panose="020B0604020202020204" pitchFamily="34" charset="0"/>
                      </a:endParaRPr>
                    </a:p>
                  </a:txBody>
                  <a:tcPr marL="151909" marR="151909" marT="45708" marB="45708" anchor="b"/>
                </a:tc>
                <a:tc>
                  <a:txBody>
                    <a:bodyPr/>
                    <a:lstStyle/>
                    <a:p>
                      <a:pPr algn="r"/>
                      <a:r>
                        <a:rPr lang="en-US" sz="1800" dirty="0" smtClean="0">
                          <a:latin typeface="Arial" panose="020B0604020202020204" pitchFamily="34" charset="0"/>
                          <a:cs typeface="Arial" panose="020B0604020202020204" pitchFamily="34" charset="0"/>
                        </a:rPr>
                        <a:t>340</a:t>
                      </a:r>
                      <a:endParaRPr lang="en-US" sz="1800" dirty="0">
                        <a:latin typeface="Arial" panose="020B0604020202020204" pitchFamily="34" charset="0"/>
                        <a:cs typeface="Arial" panose="020B0604020202020204" pitchFamily="34" charset="0"/>
                      </a:endParaRPr>
                    </a:p>
                  </a:txBody>
                  <a:tcPr marL="91416" marR="91416" marT="45708" marB="45708" anchor="b"/>
                </a:tc>
                <a:tc>
                  <a:txBody>
                    <a:bodyPr/>
                    <a:lstStyle/>
                    <a:p>
                      <a:pPr algn="r"/>
                      <a:r>
                        <a:rPr lang="en-US" sz="1800" dirty="0" smtClean="0">
                          <a:latin typeface="Arial" panose="020B0604020202020204" pitchFamily="34" charset="0"/>
                          <a:cs typeface="Arial" panose="020B0604020202020204" pitchFamily="34" charset="0"/>
                        </a:rPr>
                        <a:t>463</a:t>
                      </a:r>
                      <a:endParaRPr lang="en-US" sz="1800" dirty="0">
                        <a:latin typeface="Arial" panose="020B0604020202020204" pitchFamily="34" charset="0"/>
                        <a:cs typeface="Arial" panose="020B0604020202020204" pitchFamily="34" charset="0"/>
                      </a:endParaRPr>
                    </a:p>
                  </a:txBody>
                  <a:tcPr marL="91416" marR="91416" marT="45708" marB="45708" anchor="b"/>
                </a:tc>
              </a:tr>
              <a:tr h="639913">
                <a:tc>
                  <a:txBody>
                    <a:bodyPr/>
                    <a:lstStyle/>
                    <a:p>
                      <a:pPr algn="l"/>
                      <a:endParaRPr lang="en-US" sz="1800" dirty="0" smtClean="0">
                        <a:latin typeface="Arial" panose="020B0604020202020204" pitchFamily="34" charset="0"/>
                        <a:cs typeface="Arial" panose="020B0604020202020204" pitchFamily="34" charset="0"/>
                      </a:endParaRPr>
                    </a:p>
                    <a:p>
                      <a:pPr algn="l"/>
                      <a:r>
                        <a:rPr lang="en-US" sz="1800" dirty="0" smtClean="0">
                          <a:latin typeface="Arial" panose="020B0604020202020204" pitchFamily="34" charset="0"/>
                          <a:cs typeface="Arial" panose="020B0604020202020204" pitchFamily="34" charset="0"/>
                        </a:rPr>
                        <a:t>Average</a:t>
                      </a:r>
                      <a:r>
                        <a:rPr lang="en-US" sz="1800" baseline="0" dirty="0" smtClean="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TVP </a:t>
                      </a:r>
                      <a:endParaRPr lang="en-US" sz="1800" dirty="0">
                        <a:latin typeface="Arial" panose="020B0604020202020204" pitchFamily="34" charset="0"/>
                        <a:cs typeface="Arial" panose="020B0604020202020204" pitchFamily="34" charset="0"/>
                      </a:endParaRPr>
                    </a:p>
                  </a:txBody>
                  <a:tcPr marL="151909" marR="151909" marT="45708" marB="45708" anchor="b"/>
                </a:tc>
                <a:tc>
                  <a:txBody>
                    <a:bodyPr/>
                    <a:lstStyle/>
                    <a:p>
                      <a:pPr algn="r"/>
                      <a:r>
                        <a:rPr lang="en-US" sz="1800" dirty="0" smtClean="0">
                          <a:latin typeface="Arial" panose="020B0604020202020204" pitchFamily="34" charset="0"/>
                          <a:cs typeface="Arial" panose="020B0604020202020204" pitchFamily="34" charset="0"/>
                        </a:rPr>
                        <a:t>$129,792</a:t>
                      </a:r>
                      <a:endParaRPr lang="en-US" sz="1800" dirty="0">
                        <a:latin typeface="Arial" panose="020B0604020202020204" pitchFamily="34" charset="0"/>
                        <a:cs typeface="Arial" panose="020B0604020202020204" pitchFamily="34" charset="0"/>
                      </a:endParaRPr>
                    </a:p>
                  </a:txBody>
                  <a:tcPr marL="91416" marR="91416" marT="45708" marB="45708" anchor="b"/>
                </a:tc>
                <a:tc>
                  <a:txBody>
                    <a:bodyPr/>
                    <a:lstStyle/>
                    <a:p>
                      <a:pPr algn="r"/>
                      <a:r>
                        <a:rPr lang="en-US" sz="1800" dirty="0" smtClean="0">
                          <a:latin typeface="Arial" panose="020B0604020202020204" pitchFamily="34" charset="0"/>
                          <a:cs typeface="Arial" panose="020B0604020202020204" pitchFamily="34" charset="0"/>
                        </a:rPr>
                        <a:t>$204,513</a:t>
                      </a:r>
                      <a:endParaRPr lang="en-US" sz="1800" dirty="0">
                        <a:latin typeface="Arial" panose="020B0604020202020204" pitchFamily="34" charset="0"/>
                        <a:cs typeface="Arial" panose="020B0604020202020204" pitchFamily="34" charset="0"/>
                      </a:endParaRPr>
                    </a:p>
                  </a:txBody>
                  <a:tcPr marL="91416" marR="91416" marT="45708" marB="45708" anchor="b"/>
                </a:tc>
              </a:tr>
            </a:tbl>
          </a:graphicData>
        </a:graphic>
      </p:graphicFrame>
      <p:sp>
        <p:nvSpPr>
          <p:cNvPr id="2" name="Slide Number Placeholder 1"/>
          <p:cNvSpPr>
            <a:spLocks noGrp="1"/>
          </p:cNvSpPr>
          <p:nvPr>
            <p:ph type="sldNum" sz="quarter" idx="10"/>
          </p:nvPr>
        </p:nvSpPr>
        <p:spPr/>
        <p:txBody>
          <a:bodyPr/>
          <a:lstStyle/>
          <a:p>
            <a:fld id="{DD95F43D-C05A-43B1-8627-AAB33B48D7D0}" type="slidenum">
              <a:rPr lang="en-US" smtClean="0">
                <a:solidFill>
                  <a:prstClr val="black">
                    <a:tint val="75000"/>
                  </a:prstClr>
                </a:solidFill>
              </a:rPr>
              <a:pPr/>
              <a:t>25</a:t>
            </a:fld>
            <a:endParaRPr lang="en-US" dirty="0">
              <a:solidFill>
                <a:prstClr val="black">
                  <a:tint val="75000"/>
                </a:prstClr>
              </a:solidFill>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4540" t="17853" r="4307" b="4874"/>
          <a:stretch/>
        </p:blipFill>
        <p:spPr>
          <a:xfrm>
            <a:off x="217072" y="1427413"/>
            <a:ext cx="7048109" cy="4616901"/>
          </a:xfrm>
          <a:prstGeom prst="rect">
            <a:avLst/>
          </a:prstGeom>
        </p:spPr>
      </p:pic>
      <p:sp>
        <p:nvSpPr>
          <p:cNvPr id="9" name="TextBox 8"/>
          <p:cNvSpPr txBox="1"/>
          <p:nvPr/>
        </p:nvSpPr>
        <p:spPr>
          <a:xfrm>
            <a:off x="3987865" y="5313631"/>
            <a:ext cx="1126142" cy="369108"/>
          </a:xfrm>
          <a:prstGeom prst="rect">
            <a:avLst/>
          </a:prstGeom>
          <a:solidFill>
            <a:schemeClr val="bg1"/>
          </a:solidFill>
        </p:spPr>
        <p:txBody>
          <a:bodyPr wrap="square" rtlCol="0">
            <a:spAutoFit/>
          </a:bodyPr>
          <a:lstStyle/>
          <a:p>
            <a:endParaRPr lang="en-US" sz="1799" dirty="0">
              <a:solidFill>
                <a:prstClr val="black"/>
              </a:solidFill>
            </a:endParaRPr>
          </a:p>
        </p:txBody>
      </p:sp>
      <p:sp>
        <p:nvSpPr>
          <p:cNvPr id="10" name="TextBox 9"/>
          <p:cNvSpPr txBox="1"/>
          <p:nvPr/>
        </p:nvSpPr>
        <p:spPr>
          <a:xfrm>
            <a:off x="3428907" y="5488568"/>
            <a:ext cx="2070575" cy="369236"/>
          </a:xfrm>
          <a:prstGeom prst="rect">
            <a:avLst/>
          </a:prstGeom>
          <a:solidFill>
            <a:schemeClr val="bg1"/>
          </a:solidFill>
        </p:spPr>
        <p:txBody>
          <a:bodyPr wrap="square" rtlCol="0">
            <a:spAutoFit/>
          </a:bodyPr>
          <a:lstStyle/>
          <a:p>
            <a:r>
              <a:rPr lang="en-US" sz="1799" b="1" dirty="0">
                <a:solidFill>
                  <a:prstClr val="black"/>
                </a:solidFill>
                <a:cs typeface="Arial" panose="020B0604020202020204" pitchFamily="34" charset="0"/>
              </a:rPr>
              <a:t>U.S. = 36%</a:t>
            </a:r>
          </a:p>
        </p:txBody>
      </p:sp>
      <p:sp>
        <p:nvSpPr>
          <p:cNvPr id="3" name="Text Placeholder 2"/>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40364410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6889" y="365924"/>
            <a:ext cx="10813954" cy="592664"/>
          </a:xfrm>
        </p:spPr>
        <p:txBody>
          <a:bodyPr/>
          <a:lstStyle/>
          <a:p>
            <a:r>
              <a:rPr lang="en-US" dirty="0" smtClean="0">
                <a:latin typeface="+mj-lt"/>
              </a:rPr>
              <a:t>Producer Decision Making, by Sex and Age, 2017 </a:t>
            </a:r>
            <a:r>
              <a:rPr lang="en-US" b="0" i="1" dirty="0" smtClean="0">
                <a:latin typeface="+mj-lt"/>
              </a:rPr>
              <a:t>(percent)</a:t>
            </a:r>
            <a:endParaRPr lang="en-US" dirty="0">
              <a:latin typeface="+mj-lt"/>
            </a:endParaRPr>
          </a:p>
        </p:txBody>
      </p:sp>
      <p:sp>
        <p:nvSpPr>
          <p:cNvPr id="2" name="Slide Number Placeholder 1"/>
          <p:cNvSpPr>
            <a:spLocks noGrp="1"/>
          </p:cNvSpPr>
          <p:nvPr>
            <p:ph type="sldNum" sz="quarter" idx="4"/>
          </p:nvPr>
        </p:nvSpPr>
        <p:spPr/>
        <p:txBody>
          <a:bodyPr/>
          <a:lstStyle/>
          <a:p>
            <a:fld id="{DD95F43D-C05A-43B1-8627-AAB33B48D7D0}" type="slidenum">
              <a:rPr lang="en-US" smtClean="0">
                <a:solidFill>
                  <a:prstClr val="black">
                    <a:tint val="75000"/>
                  </a:prstClr>
                </a:solidFill>
              </a:rPr>
              <a:pPr/>
              <a:t>26</a:t>
            </a:fld>
            <a:endParaRPr lang="en-US" dirty="0">
              <a:solidFill>
                <a:prstClr val="black">
                  <a:tint val="75000"/>
                </a:prstClr>
              </a:solidFill>
            </a:endParaRPr>
          </a:p>
        </p:txBody>
      </p:sp>
      <p:sp>
        <p:nvSpPr>
          <p:cNvPr id="6" name="Title 1"/>
          <p:cNvSpPr txBox="1">
            <a:spLocks/>
          </p:cNvSpPr>
          <p:nvPr/>
        </p:nvSpPr>
        <p:spPr>
          <a:xfrm>
            <a:off x="635454" y="109512"/>
            <a:ext cx="11553371" cy="132521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199" dirty="0">
              <a:solidFill>
                <a:prstClr val="black"/>
              </a:solidFill>
              <a:cs typeface="Arial" panose="020B0604020202020204" pitchFamily="34" charset="0"/>
            </a:endParaRPr>
          </a:p>
        </p:txBody>
      </p:sp>
      <p:graphicFrame>
        <p:nvGraphicFramePr>
          <p:cNvPr id="9" name="Content Placeholder 8"/>
          <p:cNvGraphicFramePr>
            <a:graphicFrameLocks noGrp="1"/>
          </p:cNvGraphicFramePr>
          <p:nvPr>
            <p:ph sz="half" idx="1"/>
            <p:extLst/>
          </p:nvPr>
        </p:nvGraphicFramePr>
        <p:xfrm>
          <a:off x="240569" y="1061973"/>
          <a:ext cx="5777663" cy="511427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ontent Placeholder 9"/>
          <p:cNvGraphicFramePr>
            <a:graphicFrameLocks noGrp="1"/>
          </p:cNvGraphicFramePr>
          <p:nvPr>
            <p:extLst/>
          </p:nvPr>
        </p:nvGraphicFramePr>
        <p:xfrm>
          <a:off x="5943865" y="999254"/>
          <a:ext cx="5777663" cy="517699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230919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1289" t="17644" r="3795" b="-596"/>
          <a:stretch/>
        </p:blipFill>
        <p:spPr>
          <a:xfrm>
            <a:off x="32397" y="1403879"/>
            <a:ext cx="7287009" cy="4921085"/>
          </a:xfrm>
        </p:spPr>
      </p:pic>
      <p:sp>
        <p:nvSpPr>
          <p:cNvPr id="2" name="Title 1"/>
          <p:cNvSpPr>
            <a:spLocks noGrp="1"/>
          </p:cNvSpPr>
          <p:nvPr>
            <p:ph type="title"/>
          </p:nvPr>
        </p:nvSpPr>
        <p:spPr/>
        <p:txBody>
          <a:bodyPr/>
          <a:lstStyle/>
          <a:p>
            <a:r>
              <a:rPr lang="en-US" dirty="0" smtClean="0"/>
              <a:t>Producers with Military Service, 2017</a:t>
            </a:r>
            <a:endParaRPr lang="en-US" dirty="0"/>
          </a:p>
        </p:txBody>
      </p:sp>
      <p:sp>
        <p:nvSpPr>
          <p:cNvPr id="3" name="Text Placeholder 2"/>
          <p:cNvSpPr>
            <a:spLocks noGrp="1"/>
          </p:cNvSpPr>
          <p:nvPr>
            <p:ph type="body" idx="1"/>
          </p:nvPr>
        </p:nvSpPr>
        <p:spPr/>
        <p:txBody>
          <a:bodyPr/>
          <a:lstStyle/>
          <a:p>
            <a:r>
              <a:rPr lang="en-US" dirty="0"/>
              <a:t>A</a:t>
            </a:r>
            <a:r>
              <a:rPr lang="en-US" dirty="0" smtClean="0"/>
              <a:t>s a Percent of All, by County</a:t>
            </a:r>
            <a:endParaRPr lang="en-US" dirty="0"/>
          </a:p>
        </p:txBody>
      </p:sp>
      <p:sp>
        <p:nvSpPr>
          <p:cNvPr id="7" name="Slide Number Placeholder 6"/>
          <p:cNvSpPr>
            <a:spLocks noGrp="1"/>
          </p:cNvSpPr>
          <p:nvPr>
            <p:ph type="sldNum" sz="quarter" idx="10"/>
          </p:nvPr>
        </p:nvSpPr>
        <p:spPr/>
        <p:txBody>
          <a:bodyPr/>
          <a:lstStyle/>
          <a:p>
            <a:fld id="{08B1EFE8-A2EC-4AF9-B0EC-DE5C4DA80949}" type="slidenum">
              <a:rPr lang="en-US" smtClean="0">
                <a:solidFill>
                  <a:prstClr val="black">
                    <a:tint val="75000"/>
                  </a:prstClr>
                </a:solidFill>
              </a:rPr>
              <a:pPr/>
              <a:t>27</a:t>
            </a:fld>
            <a:endParaRPr lang="en-US" dirty="0">
              <a:solidFill>
                <a:prstClr val="black">
                  <a:tint val="75000"/>
                </a:prstClr>
              </a:solidFill>
            </a:endParaRPr>
          </a:p>
        </p:txBody>
      </p:sp>
      <p:sp>
        <p:nvSpPr>
          <p:cNvPr id="6" name="Content Placeholder 5"/>
          <p:cNvSpPr>
            <a:spLocks noGrp="1"/>
          </p:cNvSpPr>
          <p:nvPr>
            <p:ph sz="quarter" idx="4"/>
          </p:nvPr>
        </p:nvSpPr>
        <p:spPr/>
        <p:txBody>
          <a:bodyPr/>
          <a:lstStyle/>
          <a:p>
            <a:endParaRPr lang="en-US" dirty="0"/>
          </a:p>
        </p:txBody>
      </p:sp>
      <p:graphicFrame>
        <p:nvGraphicFramePr>
          <p:cNvPr id="13" name="Content Placeholder 4"/>
          <p:cNvGraphicFramePr>
            <a:graphicFrameLocks/>
          </p:cNvGraphicFramePr>
          <p:nvPr>
            <p:extLst/>
          </p:nvPr>
        </p:nvGraphicFramePr>
        <p:xfrm>
          <a:off x="7265182" y="1379391"/>
          <a:ext cx="4717120" cy="4680509"/>
        </p:xfrm>
        <a:graphic>
          <a:graphicData uri="http://schemas.openxmlformats.org/drawingml/2006/table">
            <a:tbl>
              <a:tblPr firstRow="1" bandRow="1">
                <a:tableStyleId>{5C22544A-7EE6-4342-B048-85BDC9FD1C3A}</a:tableStyleId>
              </a:tblPr>
              <a:tblGrid>
                <a:gridCol w="1729613"/>
                <a:gridCol w="1494844"/>
                <a:gridCol w="1492663"/>
              </a:tblGrid>
              <a:tr h="365665">
                <a:tc gridSpan="3">
                  <a:txBody>
                    <a:bodyPr/>
                    <a:lstStyle/>
                    <a:p>
                      <a:pPr algn="l"/>
                      <a:r>
                        <a:rPr lang="en-US" sz="1800" dirty="0" smtClean="0">
                          <a:latin typeface="Arial" panose="020B0604020202020204" pitchFamily="34" charset="0"/>
                          <a:cs typeface="Arial" panose="020B0604020202020204" pitchFamily="34" charset="0"/>
                        </a:rPr>
                        <a:t>Producers</a:t>
                      </a:r>
                      <a:endParaRPr lang="en-US" sz="1800" dirty="0">
                        <a:latin typeface="Arial" panose="020B0604020202020204" pitchFamily="34" charset="0"/>
                        <a:cs typeface="Arial" panose="020B0604020202020204" pitchFamily="34" charset="0"/>
                      </a:endParaRPr>
                    </a:p>
                  </a:txBody>
                  <a:tcPr marL="91416" marR="91416" marT="45708" marB="45708" anchor="b"/>
                </a:tc>
                <a:tc hMerge="1">
                  <a:txBody>
                    <a:bodyPr/>
                    <a:lstStyle/>
                    <a:p>
                      <a:endParaRPr lang="en-US"/>
                    </a:p>
                  </a:txBody>
                  <a:tcPr/>
                </a:tc>
                <a:tc hMerge="1">
                  <a:txBody>
                    <a:bodyPr/>
                    <a:lstStyle/>
                    <a:p>
                      <a:endParaRPr lang="en-US"/>
                    </a:p>
                  </a:txBody>
                  <a:tcPr/>
                </a:tc>
              </a:tr>
              <a:tr h="658197">
                <a:tc>
                  <a:txBody>
                    <a:bodyPr/>
                    <a:lstStyle/>
                    <a:p>
                      <a:pPr algn="l"/>
                      <a:endParaRPr lang="en-US" sz="1800" b="1" dirty="0">
                        <a:latin typeface="Arial" panose="020B0604020202020204" pitchFamily="34" charset="0"/>
                        <a:cs typeface="Arial" panose="020B0604020202020204" pitchFamily="34" charset="0"/>
                      </a:endParaRPr>
                    </a:p>
                  </a:txBody>
                  <a:tcPr marL="91416" marR="91416" marT="45708" marB="45708" anchor="b">
                    <a:solidFill>
                      <a:srgbClr val="CCD1CE"/>
                    </a:solidFill>
                  </a:tcPr>
                </a:tc>
                <a:tc>
                  <a:txBody>
                    <a:bodyPr/>
                    <a:lstStyle/>
                    <a:p>
                      <a:pPr algn="ctr"/>
                      <a:r>
                        <a:rPr lang="en-US" sz="1800" dirty="0" smtClean="0">
                          <a:latin typeface="Arial" panose="020B0604020202020204" pitchFamily="34" charset="0"/>
                          <a:cs typeface="Arial" panose="020B0604020202020204" pitchFamily="34" charset="0"/>
                        </a:rPr>
                        <a:t>With Military Service</a:t>
                      </a:r>
                      <a:endParaRPr lang="en-US" sz="1800" b="1" dirty="0">
                        <a:latin typeface="Arial" panose="020B0604020202020204" pitchFamily="34" charset="0"/>
                        <a:cs typeface="Arial" panose="020B0604020202020204" pitchFamily="34" charset="0"/>
                      </a:endParaRPr>
                    </a:p>
                  </a:txBody>
                  <a:tcPr marL="91416" marR="91416" marT="45708" marB="45708" anchor="b">
                    <a:solidFill>
                      <a:srgbClr val="CCD1CE"/>
                    </a:solidFill>
                  </a:tcPr>
                </a:tc>
                <a:tc>
                  <a:txBody>
                    <a:bodyPr/>
                    <a:lstStyle/>
                    <a:p>
                      <a:pPr algn="ctr"/>
                      <a:r>
                        <a:rPr lang="en-US" sz="1800" dirty="0" smtClean="0">
                          <a:latin typeface="Arial" panose="020B0604020202020204" pitchFamily="34" charset="0"/>
                          <a:cs typeface="Arial" panose="020B0604020202020204" pitchFamily="34" charset="0"/>
                        </a:rPr>
                        <a:t>All</a:t>
                      </a:r>
                      <a:endParaRPr lang="en-US" sz="1800" b="1" dirty="0">
                        <a:latin typeface="Arial" panose="020B0604020202020204" pitchFamily="34" charset="0"/>
                        <a:cs typeface="Arial" panose="020B0604020202020204" pitchFamily="34" charset="0"/>
                      </a:endParaRPr>
                    </a:p>
                  </a:txBody>
                  <a:tcPr marL="91416" marR="91416" marT="45708" marB="45708" anchor="b">
                    <a:solidFill>
                      <a:srgbClr val="CCD1CE"/>
                    </a:solidFill>
                  </a:tcPr>
                </a:tc>
              </a:tr>
              <a:tr h="658197">
                <a:tc>
                  <a:txBody>
                    <a:bodyPr/>
                    <a:lstStyle/>
                    <a:p>
                      <a:pPr algn="l"/>
                      <a:r>
                        <a:rPr lang="en-US" sz="1800" dirty="0" smtClean="0">
                          <a:latin typeface="Arial" panose="020B0604020202020204" pitchFamily="34" charset="0"/>
                          <a:cs typeface="Arial" panose="020B0604020202020204" pitchFamily="34" charset="0"/>
                        </a:rPr>
                        <a:t>Number</a:t>
                      </a:r>
                      <a:endParaRPr lang="en-US" sz="1800" dirty="0">
                        <a:latin typeface="Arial" panose="020B0604020202020204" pitchFamily="34" charset="0"/>
                        <a:cs typeface="Arial" panose="020B0604020202020204" pitchFamily="34" charset="0"/>
                      </a:endParaRPr>
                    </a:p>
                  </a:txBody>
                  <a:tcPr marL="91416" marR="91416" marT="45708" marB="45708" anchor="b"/>
                </a:tc>
                <a:tc>
                  <a:txBody>
                    <a:bodyPr/>
                    <a:lstStyle/>
                    <a:p>
                      <a:pPr algn="r"/>
                      <a:r>
                        <a:rPr lang="en-US" sz="1800" dirty="0" smtClean="0">
                          <a:latin typeface="Arial" panose="020B0604020202020204" pitchFamily="34" charset="0"/>
                          <a:cs typeface="Arial" panose="020B0604020202020204" pitchFamily="34" charset="0"/>
                        </a:rPr>
                        <a:t>370,619</a:t>
                      </a:r>
                      <a:endParaRPr lang="en-US" sz="1800" dirty="0">
                        <a:latin typeface="Arial" panose="020B0604020202020204" pitchFamily="34" charset="0"/>
                        <a:cs typeface="Arial" panose="020B0604020202020204" pitchFamily="34" charset="0"/>
                      </a:endParaRPr>
                    </a:p>
                  </a:txBody>
                  <a:tcPr marL="91416" marR="91416" marT="45708" marB="45708" anchor="b"/>
                </a:tc>
                <a:tc>
                  <a:txBody>
                    <a:bodyPr/>
                    <a:lstStyle/>
                    <a:p>
                      <a:pPr algn="r"/>
                      <a:r>
                        <a:rPr lang="en-US" sz="1800" dirty="0" smtClean="0">
                          <a:latin typeface="Arial" panose="020B0604020202020204" pitchFamily="34" charset="0"/>
                          <a:cs typeface="Arial" panose="020B0604020202020204" pitchFamily="34" charset="0"/>
                        </a:rPr>
                        <a:t>3,399,834</a:t>
                      </a:r>
                      <a:endParaRPr lang="en-US" sz="1800" dirty="0">
                        <a:latin typeface="Arial" panose="020B0604020202020204" pitchFamily="34" charset="0"/>
                        <a:cs typeface="Arial" panose="020B0604020202020204" pitchFamily="34" charset="0"/>
                      </a:endParaRPr>
                    </a:p>
                  </a:txBody>
                  <a:tcPr marL="91416" marR="91416" marT="45708" marB="45708" anchor="b"/>
                </a:tc>
              </a:tr>
              <a:tr h="658197">
                <a:tc>
                  <a:txBody>
                    <a:bodyPr/>
                    <a:lstStyle/>
                    <a:p>
                      <a:pPr algn="l"/>
                      <a:r>
                        <a:rPr lang="en-US" sz="1800" dirty="0" smtClean="0">
                          <a:latin typeface="Arial" panose="020B0604020202020204" pitchFamily="34" charset="0"/>
                          <a:cs typeface="Arial" panose="020B0604020202020204" pitchFamily="34" charset="0"/>
                        </a:rPr>
                        <a:t>Average </a:t>
                      </a:r>
                      <a:r>
                        <a:rPr lang="en-US" sz="1800" baseline="0" dirty="0" smtClean="0">
                          <a:latin typeface="Arial" panose="020B0604020202020204" pitchFamily="34" charset="0"/>
                          <a:cs typeface="Arial" panose="020B0604020202020204" pitchFamily="34" charset="0"/>
                        </a:rPr>
                        <a:t>age</a:t>
                      </a:r>
                      <a:endParaRPr lang="en-US" sz="1800" dirty="0">
                        <a:latin typeface="Arial" panose="020B0604020202020204" pitchFamily="34" charset="0"/>
                        <a:cs typeface="Arial" panose="020B0604020202020204" pitchFamily="34" charset="0"/>
                      </a:endParaRPr>
                    </a:p>
                  </a:txBody>
                  <a:tcPr marL="91416" marR="91416" marT="45708" marB="45708" anchor="b"/>
                </a:tc>
                <a:tc>
                  <a:txBody>
                    <a:bodyPr/>
                    <a:lstStyle/>
                    <a:p>
                      <a:pPr algn="r"/>
                      <a:r>
                        <a:rPr lang="en-US" sz="1800" dirty="0" smtClean="0">
                          <a:latin typeface="Arial" panose="020B0604020202020204" pitchFamily="34" charset="0"/>
                          <a:cs typeface="Arial" panose="020B0604020202020204" pitchFamily="34" charset="0"/>
                        </a:rPr>
                        <a:t>67.9</a:t>
                      </a:r>
                      <a:endParaRPr lang="en-US" sz="1800" dirty="0">
                        <a:latin typeface="Arial" panose="020B0604020202020204" pitchFamily="34" charset="0"/>
                        <a:cs typeface="Arial" panose="020B0604020202020204" pitchFamily="34" charset="0"/>
                      </a:endParaRPr>
                    </a:p>
                  </a:txBody>
                  <a:tcPr marL="91416" marR="91416" marT="45708" marB="45708" anchor="b"/>
                </a:tc>
                <a:tc>
                  <a:txBody>
                    <a:bodyPr/>
                    <a:lstStyle/>
                    <a:p>
                      <a:pPr algn="r"/>
                      <a:r>
                        <a:rPr lang="en-US" sz="1800" dirty="0" smtClean="0">
                          <a:latin typeface="Arial" panose="020B0604020202020204" pitchFamily="34" charset="0"/>
                          <a:cs typeface="Arial" panose="020B0604020202020204" pitchFamily="34" charset="0"/>
                        </a:rPr>
                        <a:t>57.5</a:t>
                      </a:r>
                      <a:endParaRPr lang="en-US" sz="1800" dirty="0">
                        <a:latin typeface="Arial" panose="020B0604020202020204" pitchFamily="34" charset="0"/>
                        <a:cs typeface="Arial" panose="020B0604020202020204" pitchFamily="34" charset="0"/>
                      </a:endParaRPr>
                    </a:p>
                  </a:txBody>
                  <a:tcPr marL="91416" marR="91416" marT="45708" marB="45708" anchor="b"/>
                </a:tc>
              </a:tr>
              <a:tr h="365665">
                <a:tc gridSpan="3">
                  <a:txBody>
                    <a:bodyPr/>
                    <a:lstStyle/>
                    <a:p>
                      <a:pPr algn="l"/>
                      <a:r>
                        <a:rPr lang="en-US" sz="1800" b="1" dirty="0" smtClean="0">
                          <a:solidFill>
                            <a:schemeClr val="bg1"/>
                          </a:solidFill>
                          <a:latin typeface="Arial" panose="020B0604020202020204" pitchFamily="34" charset="0"/>
                          <a:cs typeface="Arial" panose="020B0604020202020204" pitchFamily="34" charset="0"/>
                        </a:rPr>
                        <a:t>Farms</a:t>
                      </a:r>
                      <a:endParaRPr lang="en-US" sz="1800" b="1" dirty="0">
                        <a:solidFill>
                          <a:schemeClr val="bg1"/>
                        </a:solidFill>
                        <a:latin typeface="Arial" panose="020B0604020202020204" pitchFamily="34" charset="0"/>
                        <a:cs typeface="Arial" panose="020B0604020202020204" pitchFamily="34" charset="0"/>
                      </a:endParaRPr>
                    </a:p>
                  </a:txBody>
                  <a:tcPr marL="91416" marR="91416" marT="45708" marB="45708" anchor="b">
                    <a:solidFill>
                      <a:srgbClr val="0A5540"/>
                    </a:solidFill>
                  </a:tcPr>
                </a:tc>
                <a:tc hMerge="1">
                  <a:txBody>
                    <a:bodyPr/>
                    <a:lstStyle/>
                    <a:p>
                      <a:endParaRPr lang="en-US"/>
                    </a:p>
                  </a:txBody>
                  <a:tcPr/>
                </a:tc>
                <a:tc hMerge="1">
                  <a:txBody>
                    <a:bodyPr/>
                    <a:lstStyle/>
                    <a:p>
                      <a:endParaRPr lang="en-US"/>
                    </a:p>
                  </a:txBody>
                  <a:tcPr/>
                </a:tc>
              </a:tr>
              <a:tr h="658197">
                <a:tc>
                  <a:txBody>
                    <a:bodyPr/>
                    <a:lstStyle/>
                    <a:p>
                      <a:pPr algn="l"/>
                      <a:r>
                        <a:rPr lang="en-US" sz="1800" dirty="0" smtClean="0">
                          <a:latin typeface="Arial" panose="020B0604020202020204" pitchFamily="34" charset="0"/>
                          <a:cs typeface="Arial" panose="020B0604020202020204" pitchFamily="34" charset="0"/>
                        </a:rPr>
                        <a:t>Number</a:t>
                      </a:r>
                      <a:endParaRPr lang="en-US" sz="1800" dirty="0">
                        <a:latin typeface="Arial" panose="020B0604020202020204" pitchFamily="34" charset="0"/>
                        <a:cs typeface="Arial" panose="020B0604020202020204" pitchFamily="34" charset="0"/>
                      </a:endParaRPr>
                    </a:p>
                  </a:txBody>
                  <a:tcPr marL="151909" marR="151909" marT="45708" marB="45708" anchor="b"/>
                </a:tc>
                <a:tc>
                  <a:txBody>
                    <a:bodyPr/>
                    <a:lstStyle/>
                    <a:p>
                      <a:pPr algn="r"/>
                      <a:r>
                        <a:rPr lang="en-US" sz="1800" dirty="0" smtClean="0">
                          <a:latin typeface="Arial" panose="020B0604020202020204" pitchFamily="34" charset="0"/>
                          <a:cs typeface="Arial" panose="020B0604020202020204" pitchFamily="34" charset="0"/>
                        </a:rPr>
                        <a:t>355,393</a:t>
                      </a:r>
                      <a:endParaRPr lang="en-US" sz="1800" dirty="0">
                        <a:latin typeface="Arial" panose="020B0604020202020204" pitchFamily="34" charset="0"/>
                        <a:cs typeface="Arial" panose="020B0604020202020204" pitchFamily="34" charset="0"/>
                      </a:endParaRPr>
                    </a:p>
                  </a:txBody>
                  <a:tcPr marL="151909" marR="151909" marT="45708" marB="45708" anchor="b"/>
                </a:tc>
                <a:tc>
                  <a:txBody>
                    <a:bodyPr/>
                    <a:lstStyle/>
                    <a:p>
                      <a:pPr algn="r"/>
                      <a:r>
                        <a:rPr lang="en-US" sz="1800" dirty="0" smtClean="0">
                          <a:latin typeface="Arial" panose="020B0604020202020204" pitchFamily="34" charset="0"/>
                          <a:cs typeface="Arial" panose="020B0604020202020204" pitchFamily="34" charset="0"/>
                        </a:rPr>
                        <a:t>2,042,220</a:t>
                      </a:r>
                      <a:endParaRPr lang="en-US" sz="1800" dirty="0">
                        <a:latin typeface="Arial" panose="020B0604020202020204" pitchFamily="34" charset="0"/>
                        <a:cs typeface="Arial" panose="020B0604020202020204" pitchFamily="34" charset="0"/>
                      </a:endParaRPr>
                    </a:p>
                  </a:txBody>
                  <a:tcPr marL="151909" marR="151909" marT="45708" marB="45708" anchor="b"/>
                </a:tc>
              </a:tr>
              <a:tr h="658197">
                <a:tc>
                  <a:txBody>
                    <a:bodyPr/>
                    <a:lstStyle/>
                    <a:p>
                      <a:pPr algn="l"/>
                      <a:r>
                        <a:rPr lang="en-US" sz="1800" dirty="0" smtClean="0">
                          <a:latin typeface="Arial" panose="020B0604020202020204" pitchFamily="34" charset="0"/>
                          <a:cs typeface="Arial" panose="020B0604020202020204" pitchFamily="34" charset="0"/>
                        </a:rPr>
                        <a:t>Average</a:t>
                      </a:r>
                      <a:r>
                        <a:rPr lang="en-US" sz="1800" baseline="0" dirty="0" smtClean="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f</a:t>
                      </a:r>
                      <a:r>
                        <a:rPr lang="en-US" sz="1800" baseline="0" dirty="0" smtClean="0">
                          <a:latin typeface="Arial" panose="020B0604020202020204" pitchFamily="34" charset="0"/>
                          <a:cs typeface="Arial" panose="020B0604020202020204" pitchFamily="34" charset="0"/>
                        </a:rPr>
                        <a:t>arm size (acres)</a:t>
                      </a:r>
                      <a:endParaRPr lang="en-US" sz="1800" dirty="0">
                        <a:latin typeface="Arial" panose="020B0604020202020204" pitchFamily="34" charset="0"/>
                        <a:cs typeface="Arial" panose="020B0604020202020204" pitchFamily="34" charset="0"/>
                      </a:endParaRPr>
                    </a:p>
                  </a:txBody>
                  <a:tcPr marL="151909" marR="151909" marT="45708" marB="45708" anchor="b"/>
                </a:tc>
                <a:tc>
                  <a:txBody>
                    <a:bodyPr/>
                    <a:lstStyle/>
                    <a:p>
                      <a:pPr algn="r"/>
                      <a:r>
                        <a:rPr lang="en-US" sz="1800" dirty="0" smtClean="0">
                          <a:latin typeface="Arial" panose="020B0604020202020204" pitchFamily="34" charset="0"/>
                          <a:cs typeface="Arial" panose="020B0604020202020204" pitchFamily="34" charset="0"/>
                        </a:rPr>
                        <a:t>363</a:t>
                      </a:r>
                      <a:endParaRPr lang="en-US" sz="1800" dirty="0">
                        <a:latin typeface="Arial" panose="020B0604020202020204" pitchFamily="34" charset="0"/>
                        <a:cs typeface="Arial" panose="020B0604020202020204" pitchFamily="34" charset="0"/>
                      </a:endParaRPr>
                    </a:p>
                  </a:txBody>
                  <a:tcPr marL="151909" marR="151909" marT="45708" marB="45708" anchor="b"/>
                </a:tc>
                <a:tc>
                  <a:txBody>
                    <a:bodyPr/>
                    <a:lstStyle/>
                    <a:p>
                      <a:pPr algn="r"/>
                      <a:r>
                        <a:rPr lang="en-US" sz="1800" dirty="0" smtClean="0">
                          <a:latin typeface="Arial" panose="020B0604020202020204" pitchFamily="34" charset="0"/>
                          <a:cs typeface="Arial" panose="020B0604020202020204" pitchFamily="34" charset="0"/>
                        </a:rPr>
                        <a:t>441</a:t>
                      </a:r>
                      <a:endParaRPr lang="en-US" sz="1800" dirty="0">
                        <a:latin typeface="Arial" panose="020B0604020202020204" pitchFamily="34" charset="0"/>
                        <a:cs typeface="Arial" panose="020B0604020202020204" pitchFamily="34" charset="0"/>
                      </a:endParaRPr>
                    </a:p>
                  </a:txBody>
                  <a:tcPr marL="151909" marR="151909" marT="45708" marB="45708" anchor="b"/>
                </a:tc>
              </a:tr>
              <a:tr h="658197">
                <a:tc>
                  <a:txBody>
                    <a:bodyPr/>
                    <a:lstStyle/>
                    <a:p>
                      <a:pPr algn="l"/>
                      <a:r>
                        <a:rPr lang="en-US" sz="1800" dirty="0" smtClean="0">
                          <a:latin typeface="Arial" panose="020B0604020202020204" pitchFamily="34" charset="0"/>
                          <a:cs typeface="Arial" panose="020B0604020202020204" pitchFamily="34" charset="0"/>
                        </a:rPr>
                        <a:t>Average</a:t>
                      </a:r>
                      <a:r>
                        <a:rPr lang="en-US" sz="1800" baseline="0" dirty="0" smtClean="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TVP </a:t>
                      </a:r>
                      <a:endParaRPr lang="en-US" sz="1800" dirty="0">
                        <a:latin typeface="Arial" panose="020B0604020202020204" pitchFamily="34" charset="0"/>
                        <a:cs typeface="Arial" panose="020B0604020202020204" pitchFamily="34" charset="0"/>
                      </a:endParaRPr>
                    </a:p>
                  </a:txBody>
                  <a:tcPr marL="151909" marR="151909" marT="45708" marB="45708" anchor="b"/>
                </a:tc>
                <a:tc>
                  <a:txBody>
                    <a:bodyPr/>
                    <a:lstStyle/>
                    <a:p>
                      <a:pPr algn="r"/>
                      <a:r>
                        <a:rPr lang="en-US" sz="1800" dirty="0" smtClean="0">
                          <a:latin typeface="Arial" panose="020B0604020202020204" pitchFamily="34" charset="0"/>
                          <a:cs typeface="Arial" panose="020B0604020202020204" pitchFamily="34" charset="0"/>
                        </a:rPr>
                        <a:t>$114,876</a:t>
                      </a:r>
                      <a:endParaRPr lang="en-US" sz="1800" dirty="0">
                        <a:latin typeface="Arial" panose="020B0604020202020204" pitchFamily="34" charset="0"/>
                        <a:cs typeface="Arial" panose="020B0604020202020204" pitchFamily="34" charset="0"/>
                      </a:endParaRPr>
                    </a:p>
                  </a:txBody>
                  <a:tcPr marL="151909" marR="151909" marT="45708" marB="45708" anchor="b"/>
                </a:tc>
                <a:tc>
                  <a:txBody>
                    <a:bodyPr/>
                    <a:lstStyle/>
                    <a:p>
                      <a:pPr algn="r"/>
                      <a:r>
                        <a:rPr lang="en-US" sz="1800" dirty="0" smtClean="0">
                          <a:latin typeface="Arial" panose="020B0604020202020204" pitchFamily="34" charset="0"/>
                          <a:cs typeface="Arial" panose="020B0604020202020204" pitchFamily="34" charset="0"/>
                        </a:rPr>
                        <a:t>$190,245</a:t>
                      </a:r>
                      <a:endParaRPr lang="en-US" sz="1800" dirty="0">
                        <a:latin typeface="Arial" panose="020B0604020202020204" pitchFamily="34" charset="0"/>
                        <a:cs typeface="Arial" panose="020B0604020202020204" pitchFamily="34" charset="0"/>
                      </a:endParaRPr>
                    </a:p>
                  </a:txBody>
                  <a:tcPr marL="151909" marR="151909" marT="45708" marB="45708" anchor="b"/>
                </a:tc>
              </a:tr>
            </a:tbl>
          </a:graphicData>
        </a:graphic>
      </p:graphicFrame>
      <p:sp>
        <p:nvSpPr>
          <p:cNvPr id="9" name="TextBox 8"/>
          <p:cNvSpPr txBox="1"/>
          <p:nvPr/>
        </p:nvSpPr>
        <p:spPr>
          <a:xfrm>
            <a:off x="3428907" y="5488568"/>
            <a:ext cx="2070575" cy="369236"/>
          </a:xfrm>
          <a:prstGeom prst="rect">
            <a:avLst/>
          </a:prstGeom>
          <a:solidFill>
            <a:schemeClr val="bg1"/>
          </a:solidFill>
        </p:spPr>
        <p:txBody>
          <a:bodyPr wrap="square" rtlCol="0">
            <a:spAutoFit/>
          </a:bodyPr>
          <a:lstStyle/>
          <a:p>
            <a:r>
              <a:rPr lang="en-US" sz="1799" b="1" dirty="0">
                <a:solidFill>
                  <a:prstClr val="black"/>
                </a:solidFill>
                <a:cs typeface="Arial" panose="020B0604020202020204" pitchFamily="34" charset="0"/>
              </a:rPr>
              <a:t>U.S. = 11%</a:t>
            </a:r>
          </a:p>
        </p:txBody>
      </p:sp>
      <p:sp>
        <p:nvSpPr>
          <p:cNvPr id="4" name="Text Placeholder 3"/>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6053410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089370901"/>
              </p:ext>
            </p:extLst>
          </p:nvPr>
        </p:nvGraphicFramePr>
        <p:xfrm>
          <a:off x="491171" y="1315419"/>
          <a:ext cx="11621940" cy="4546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p:txBody>
          <a:bodyPr>
            <a:normAutofit/>
          </a:bodyPr>
          <a:lstStyle/>
          <a:p>
            <a:r>
              <a:rPr lang="en-US" sz="4800" dirty="0" smtClean="0"/>
              <a:t>NASS Survey Process</a:t>
            </a:r>
            <a:endParaRPr lang="en-US" sz="4800" dirty="0"/>
          </a:p>
        </p:txBody>
      </p:sp>
      <p:pic>
        <p:nvPicPr>
          <p:cNvPr id="10" name="Picture 9">
            <a:hlinkClick r:id="" action="ppaction://hlinkshowjump?jump=previousslide"/>
          </p:cNvPr>
          <p:cNvPicPr>
            <a:picLocks noChangeAspect="1"/>
          </p:cNvPicPr>
          <p:nvPr/>
        </p:nvPicPr>
        <p:blipFill rotWithShape="1">
          <a:blip r:embed="rId8" cstate="print">
            <a:duotone>
              <a:prstClr val="black"/>
              <a:schemeClr val="accent2">
                <a:tint val="45000"/>
                <a:satMod val="400000"/>
              </a:schemeClr>
            </a:duotone>
            <a:extLst>
              <a:ext uri="{BEBA8EAE-BF5A-486C-A8C5-ECC9F3942E4B}">
                <a14:imgProps xmlns:a14="http://schemas.microsoft.com/office/drawing/2010/main">
                  <a14:imgLayer r:embed="rId9">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r="72798"/>
          <a:stretch/>
        </p:blipFill>
        <p:spPr>
          <a:xfrm>
            <a:off x="4875212" y="6096000"/>
            <a:ext cx="684016" cy="639458"/>
          </a:xfrm>
          <a:prstGeom prst="rect">
            <a:avLst/>
          </a:prstGeom>
        </p:spPr>
      </p:pic>
      <p:pic>
        <p:nvPicPr>
          <p:cNvPr id="11" name="Picture 10">
            <a:hlinkClick r:id="" action="ppaction://hlinkshowjump?jump=nextslide"/>
          </p:cNvPr>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l="72898"/>
          <a:stretch/>
        </p:blipFill>
        <p:spPr>
          <a:xfrm>
            <a:off x="6708296" y="6096000"/>
            <a:ext cx="681515" cy="639458"/>
          </a:xfrm>
          <a:prstGeom prst="rect">
            <a:avLst/>
          </a:prstGeom>
        </p:spPr>
      </p:pic>
      <p:pic>
        <p:nvPicPr>
          <p:cNvPr id="12" name="Picture 11">
            <a:hlinkClick r:id="rId11" action="ppaction://hlinksldjump"/>
          </p:cNvPr>
          <p:cNvPicPr>
            <a:picLocks noChangeAspect="1"/>
          </p:cNvPicPr>
          <p:nvPr/>
        </p:nvPicPr>
        <p:blipFill rotWithShape="1">
          <a:blip r:embed="rId8" cstate="print">
            <a:duotone>
              <a:prstClr val="black"/>
              <a:schemeClr val="accent2">
                <a:tint val="45000"/>
                <a:satMod val="400000"/>
              </a:schemeClr>
            </a:duotone>
            <a:extLst>
              <a:ext uri="{BEBA8EAE-BF5A-486C-A8C5-ECC9F3942E4B}">
                <a14:imgProps xmlns:a14="http://schemas.microsoft.com/office/drawing/2010/main">
                  <a14:imgLayer r:embed="rId9">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l="35247" r="36434"/>
          <a:stretch/>
        </p:blipFill>
        <p:spPr>
          <a:xfrm>
            <a:off x="5777713" y="6096000"/>
            <a:ext cx="712099" cy="639458"/>
          </a:xfrm>
          <a:prstGeom prst="rect">
            <a:avLst/>
          </a:prstGeom>
        </p:spPr>
      </p:pic>
    </p:spTree>
    <p:extLst>
      <p:ext uri="{BB962C8B-B14F-4D97-AF65-F5344CB8AC3E}">
        <p14:creationId xmlns:p14="http://schemas.microsoft.com/office/powerpoint/2010/main" val="35728049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Agricultural Statistics Board</a:t>
            </a:r>
            <a:endParaRPr lang="en-US" sz="4800" dirty="0"/>
          </a:p>
        </p:txBody>
      </p:sp>
      <p:sp>
        <p:nvSpPr>
          <p:cNvPr id="4" name="Content Placeholder 3"/>
          <p:cNvSpPr>
            <a:spLocks noGrp="1"/>
          </p:cNvSpPr>
          <p:nvPr>
            <p:ph sz="half" idx="2"/>
          </p:nvPr>
        </p:nvSpPr>
        <p:spPr>
          <a:xfrm>
            <a:off x="508000" y="1600199"/>
            <a:ext cx="6579034" cy="4191001"/>
          </a:xfrm>
        </p:spPr>
        <p:txBody>
          <a:bodyPr>
            <a:normAutofit/>
          </a:bodyPr>
          <a:lstStyle/>
          <a:p>
            <a:pPr lvl="0"/>
            <a:r>
              <a:rPr lang="en-US" sz="4000" dirty="0" smtClean="0">
                <a:solidFill>
                  <a:srgbClr val="46382E"/>
                </a:solidFill>
              </a:rPr>
              <a:t>“Lockup”</a:t>
            </a:r>
            <a:endParaRPr lang="en-US" sz="5400" dirty="0">
              <a:solidFill>
                <a:srgbClr val="FF0000"/>
              </a:solidFill>
            </a:endParaRPr>
          </a:p>
        </p:txBody>
      </p:sp>
      <p:sp>
        <p:nvSpPr>
          <p:cNvPr id="5" name="Content Placeholder 4"/>
          <p:cNvSpPr>
            <a:spLocks noGrp="1"/>
          </p:cNvSpPr>
          <p:nvPr>
            <p:ph sz="quarter" idx="4"/>
          </p:nvPr>
        </p:nvSpPr>
        <p:spPr/>
        <p:txBody>
          <a:bodyPr/>
          <a:lstStyle/>
          <a:p>
            <a:endParaRPr lang="en-US" dirty="0"/>
          </a:p>
        </p:txBody>
      </p:sp>
      <p:pic>
        <p:nvPicPr>
          <p:cNvPr id="12" name="Picture 11">
            <a:hlinkClick r:id="" action="ppaction://hlinkshowjump?jump=previousslide"/>
          </p:cNvPr>
          <p:cNvPicPr>
            <a:picLocks noChangeAspect="1"/>
          </p:cNvPicPr>
          <p:nvPr/>
        </p:nvPicPr>
        <p:blipFill rotWithShape="1">
          <a:blip r:embed="rId3" cstate="print">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r="72798"/>
          <a:stretch/>
        </p:blipFill>
        <p:spPr>
          <a:xfrm>
            <a:off x="4875212" y="6096000"/>
            <a:ext cx="684016" cy="639458"/>
          </a:xfrm>
          <a:prstGeom prst="rect">
            <a:avLst/>
          </a:prstGeom>
        </p:spPr>
      </p:pic>
      <p:pic>
        <p:nvPicPr>
          <p:cNvPr id="13" name="Picture 12">
            <a:hlinkClick r:id="" action="ppaction://hlinkshowjump?jump=nextslide"/>
          </p:cNvPr>
          <p:cNvPicPr>
            <a:picLocks noChangeAspect="1"/>
          </p:cNvPicPr>
          <p:nvPr/>
        </p:nvPicPr>
        <p:blipFill rotWithShape="1">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l="72898"/>
          <a:stretch/>
        </p:blipFill>
        <p:spPr>
          <a:xfrm>
            <a:off x="6708296" y="6096000"/>
            <a:ext cx="681515" cy="639458"/>
          </a:xfrm>
          <a:prstGeom prst="rect">
            <a:avLst/>
          </a:prstGeom>
        </p:spPr>
      </p:pic>
      <p:pic>
        <p:nvPicPr>
          <p:cNvPr id="14" name="Picture 13">
            <a:hlinkClick r:id="rId6" action="ppaction://hlinksldjump"/>
          </p:cNvPr>
          <p:cNvPicPr>
            <a:picLocks noChangeAspect="1"/>
          </p:cNvPicPr>
          <p:nvPr/>
        </p:nvPicPr>
        <p:blipFill rotWithShape="1">
          <a:blip r:embed="rId3" cstate="print">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l="35247" r="36434"/>
          <a:stretch/>
        </p:blipFill>
        <p:spPr>
          <a:xfrm>
            <a:off x="5777713" y="6096000"/>
            <a:ext cx="712099" cy="639458"/>
          </a:xfrm>
          <a:prstGeom prst="rect">
            <a:avLst/>
          </a:prstGeom>
        </p:spPr>
      </p:pic>
      <p:pic>
        <p:nvPicPr>
          <p:cNvPr id="15" name="Picture 4111" descr="Lockup Photo"/>
          <p:cNvPicPr>
            <a:picLocks noChangeAspect="1" noChangeArrowheads="1"/>
          </p:cNvPicPr>
          <p:nvPr/>
        </p:nvPicPr>
        <p:blipFill>
          <a:blip r:embed="rId7" cstate="print"/>
          <a:srcRect/>
          <a:stretch>
            <a:fillRect/>
          </a:stretch>
        </p:blipFill>
        <p:spPr bwMode="auto">
          <a:xfrm>
            <a:off x="7974400" y="2774278"/>
            <a:ext cx="3911212" cy="1965081"/>
          </a:xfrm>
          <a:prstGeom prst="rect">
            <a:avLst/>
          </a:prstGeom>
          <a:noFill/>
        </p:spPr>
      </p:pic>
      <p:grpSp>
        <p:nvGrpSpPr>
          <p:cNvPr id="9" name="Group 8"/>
          <p:cNvGrpSpPr/>
          <p:nvPr/>
        </p:nvGrpSpPr>
        <p:grpSpPr>
          <a:xfrm>
            <a:off x="4190468" y="2248348"/>
            <a:ext cx="1587245" cy="2637113"/>
            <a:chOff x="6616812" y="1295399"/>
            <a:chExt cx="1545071" cy="2116278"/>
          </a:xfrm>
        </p:grpSpPr>
        <p:sp>
          <p:nvSpPr>
            <p:cNvPr id="10" name="Rounded Rectangle 9"/>
            <p:cNvSpPr/>
            <p:nvPr/>
          </p:nvSpPr>
          <p:spPr>
            <a:xfrm>
              <a:off x="6616812" y="1295399"/>
              <a:ext cx="1545071" cy="2116278"/>
            </a:xfrm>
            <a:prstGeom prst="roundRect">
              <a:avLst/>
            </a:prstGeom>
            <a:solidFill>
              <a:srgbClr val="9F0F3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 name="Rounded Rectangle 4"/>
            <p:cNvSpPr/>
            <p:nvPr/>
          </p:nvSpPr>
          <p:spPr>
            <a:xfrm>
              <a:off x="6692236" y="1370823"/>
              <a:ext cx="1394223" cy="19654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dirty="0" smtClean="0">
                  <a:latin typeface="Calibri" panose="020F0502020204030204" pitchFamily="34" charset="0"/>
                </a:rPr>
                <a:t>Lockup</a:t>
              </a:r>
              <a:endParaRPr lang="en-US" sz="1800" kern="1200" dirty="0">
                <a:latin typeface="Calibri" panose="020F0502020204030204" pitchFamily="34" charset="0"/>
              </a:endParaRPr>
            </a:p>
            <a:p>
              <a:pPr marL="114300" lvl="1" indent="-114300" algn="l" defTabSz="622300">
                <a:lnSpc>
                  <a:spcPct val="90000"/>
                </a:lnSpc>
                <a:spcBef>
                  <a:spcPct val="0"/>
                </a:spcBef>
                <a:spcAft>
                  <a:spcPct val="15000"/>
                </a:spcAft>
                <a:buChar char="••"/>
              </a:pPr>
              <a:r>
                <a:rPr lang="en-US" sz="1400" kern="1200" dirty="0" smtClean="0">
                  <a:latin typeface="Calibri" panose="020F0502020204030204" pitchFamily="34" charset="0"/>
                </a:rPr>
                <a:t>Security</a:t>
              </a:r>
              <a:endParaRPr lang="en-US" sz="1400" kern="1200" dirty="0">
                <a:latin typeface="Calibri" panose="020F0502020204030204" pitchFamily="34" charset="0"/>
              </a:endParaRPr>
            </a:p>
            <a:p>
              <a:pPr marL="114300" lvl="1" indent="-114300" algn="l" defTabSz="622300">
                <a:lnSpc>
                  <a:spcPct val="90000"/>
                </a:lnSpc>
                <a:spcBef>
                  <a:spcPct val="0"/>
                </a:spcBef>
                <a:spcAft>
                  <a:spcPct val="15000"/>
                </a:spcAft>
                <a:buChar char="••"/>
              </a:pPr>
              <a:r>
                <a:rPr lang="en-US" sz="1400" kern="1200" dirty="0" smtClean="0">
                  <a:latin typeface="Calibri" panose="020F0502020204030204" pitchFamily="34" charset="0"/>
                </a:rPr>
                <a:t>Analysis</a:t>
              </a:r>
              <a:endParaRPr lang="en-US" sz="1400" kern="1200" dirty="0">
                <a:latin typeface="Calibri" panose="020F0502020204030204" pitchFamily="34" charset="0"/>
              </a:endParaRPr>
            </a:p>
            <a:p>
              <a:pPr marL="114300" lvl="1" indent="-114300" algn="l" defTabSz="622300">
                <a:lnSpc>
                  <a:spcPct val="90000"/>
                </a:lnSpc>
                <a:spcBef>
                  <a:spcPct val="0"/>
                </a:spcBef>
                <a:spcAft>
                  <a:spcPct val="15000"/>
                </a:spcAft>
                <a:buChar char="••"/>
              </a:pPr>
              <a:r>
                <a:rPr lang="en-US" sz="1400" kern="1200" dirty="0" smtClean="0">
                  <a:latin typeface="Calibri" panose="020F0502020204030204" pitchFamily="34" charset="0"/>
                </a:rPr>
                <a:t>Estimation</a:t>
              </a:r>
            </a:p>
            <a:p>
              <a:pPr marL="114300" lvl="1" indent="-114300" algn="l" defTabSz="622300">
                <a:lnSpc>
                  <a:spcPct val="90000"/>
                </a:lnSpc>
                <a:spcBef>
                  <a:spcPct val="0"/>
                </a:spcBef>
                <a:spcAft>
                  <a:spcPct val="15000"/>
                </a:spcAft>
                <a:buChar char="••"/>
              </a:pPr>
              <a:r>
                <a:rPr lang="en-US" sz="1400" dirty="0" smtClean="0">
                  <a:latin typeface="Calibri" panose="020F0502020204030204" pitchFamily="34" charset="0"/>
                </a:rPr>
                <a:t>Board Review</a:t>
              </a:r>
              <a:endParaRPr lang="en-US" sz="1400" kern="1200" dirty="0">
                <a:latin typeface="Calibri" panose="020F0502020204030204" pitchFamily="34" charset="0"/>
              </a:endParaRPr>
            </a:p>
            <a:p>
              <a:pPr marL="114300" lvl="1" indent="-114300" algn="l" defTabSz="622300">
                <a:lnSpc>
                  <a:spcPct val="90000"/>
                </a:lnSpc>
                <a:spcBef>
                  <a:spcPct val="0"/>
                </a:spcBef>
                <a:spcAft>
                  <a:spcPct val="15000"/>
                </a:spcAft>
                <a:buChar char="••"/>
              </a:pPr>
              <a:r>
                <a:rPr lang="en-US" sz="1400" kern="1200" dirty="0" smtClean="0">
                  <a:latin typeface="Calibri" panose="020F0502020204030204" pitchFamily="34" charset="0"/>
                </a:rPr>
                <a:t>Publish</a:t>
              </a:r>
              <a:endParaRPr lang="en-US" sz="1400" kern="1200" dirty="0">
                <a:latin typeface="Calibri" panose="020F0502020204030204" pitchFamily="34" charset="0"/>
              </a:endParaRPr>
            </a:p>
          </p:txBody>
        </p:sp>
      </p:grpSp>
    </p:spTree>
    <p:extLst>
      <p:ext uri="{BB962C8B-B14F-4D97-AF65-F5344CB8AC3E}">
        <p14:creationId xmlns:p14="http://schemas.microsoft.com/office/powerpoint/2010/main" val="611718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Our History</a:t>
            </a:r>
            <a:endParaRPr lang="en-US" i="1" dirty="0"/>
          </a:p>
        </p:txBody>
      </p:sp>
      <p:sp>
        <p:nvSpPr>
          <p:cNvPr id="2" name="Text Placeholder 1"/>
          <p:cNvSpPr>
            <a:spLocks noGrp="1"/>
          </p:cNvSpPr>
          <p:nvPr>
            <p:ph type="body" sz="quarter" idx="13"/>
          </p:nvPr>
        </p:nvSpPr>
        <p:spPr>
          <a:xfrm>
            <a:off x="331508" y="1649692"/>
            <a:ext cx="4802878" cy="529730"/>
          </a:xfrm>
        </p:spPr>
        <p:txBody>
          <a:bodyPr/>
          <a:lstStyle/>
          <a:p>
            <a:pPr marL="0" indent="0">
              <a:buNone/>
            </a:pPr>
            <a:r>
              <a:rPr lang="en-US" b="1" dirty="0"/>
              <a:t>First Agricultural Statistician</a:t>
            </a:r>
          </a:p>
          <a:p>
            <a:pPr marL="0" indent="0">
              <a:buNone/>
            </a:pPr>
            <a:endParaRPr lang="en-US" b="1" dirty="0"/>
          </a:p>
          <a:p>
            <a:endParaRPr lang="en-US" dirty="0"/>
          </a:p>
        </p:txBody>
      </p:sp>
      <p:sp>
        <p:nvSpPr>
          <p:cNvPr id="3" name="Text Placeholder 2"/>
          <p:cNvSpPr>
            <a:spLocks noGrp="1"/>
          </p:cNvSpPr>
          <p:nvPr>
            <p:ph type="body" sz="quarter" idx="14"/>
          </p:nvPr>
        </p:nvSpPr>
        <p:spPr>
          <a:xfrm>
            <a:off x="6235927" y="1660071"/>
            <a:ext cx="5798230" cy="508972"/>
          </a:xfrm>
        </p:spPr>
        <p:txBody>
          <a:bodyPr/>
          <a:lstStyle/>
          <a:p>
            <a:pPr marL="0" indent="0">
              <a:buNone/>
            </a:pPr>
            <a:r>
              <a:rPr lang="en-US" b="1" dirty="0"/>
              <a:t>The Birth of USDA</a:t>
            </a:r>
          </a:p>
          <a:p>
            <a:pPr marL="0" indent="0">
              <a:buNone/>
            </a:pPr>
            <a:endParaRPr lang="en-US" b="1" dirty="0"/>
          </a:p>
          <a:p>
            <a:endParaRPr lang="en-US" dirty="0"/>
          </a:p>
        </p:txBody>
      </p:sp>
      <p:grpSp>
        <p:nvGrpSpPr>
          <p:cNvPr id="16" name="Group 15"/>
          <p:cNvGrpSpPr/>
          <p:nvPr/>
        </p:nvGrpSpPr>
        <p:grpSpPr>
          <a:xfrm>
            <a:off x="6294474" y="2009543"/>
            <a:ext cx="5061098" cy="3682420"/>
            <a:chOff x="6294474" y="2009543"/>
            <a:chExt cx="5061098" cy="3682420"/>
          </a:xfrm>
        </p:grpSpPr>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59619" r="-1439" b="15095"/>
            <a:stretch/>
          </p:blipFill>
          <p:spPr>
            <a:xfrm>
              <a:off x="8079823" y="3590595"/>
              <a:ext cx="2162873" cy="2101368"/>
            </a:xfrm>
            <a:prstGeom prst="rect">
              <a:avLst/>
            </a:prstGeom>
          </p:spPr>
        </p:pic>
        <p:sp>
          <p:nvSpPr>
            <p:cNvPr id="8" name="TextBox 7"/>
            <p:cNvSpPr txBox="1"/>
            <p:nvPr/>
          </p:nvSpPr>
          <p:spPr>
            <a:xfrm>
              <a:off x="6294474" y="2009543"/>
              <a:ext cx="5061098" cy="1292662"/>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Established by Lincoln (1862)</a:t>
              </a: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Intended for information gathering</a:t>
              </a: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First crop report: July 1863</a:t>
              </a:r>
            </a:p>
            <a:p>
              <a:endParaRPr lang="en-US" dirty="0"/>
            </a:p>
          </p:txBody>
        </p:sp>
      </p:grpSp>
      <p:grpSp>
        <p:nvGrpSpPr>
          <p:cNvPr id="6" name="Group 5"/>
          <p:cNvGrpSpPr/>
          <p:nvPr/>
        </p:nvGrpSpPr>
        <p:grpSpPr>
          <a:xfrm>
            <a:off x="331508" y="2009543"/>
            <a:ext cx="4976038" cy="3738114"/>
            <a:chOff x="331508" y="2009543"/>
            <a:chExt cx="4976038" cy="3738114"/>
          </a:xfrm>
        </p:grpSpPr>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6062" t="50046" r="30987" b="8568"/>
            <a:stretch/>
          </p:blipFill>
          <p:spPr>
            <a:xfrm>
              <a:off x="1816925" y="3598223"/>
              <a:ext cx="2214288" cy="2149434"/>
            </a:xfrm>
            <a:prstGeom prst="rect">
              <a:avLst/>
            </a:prstGeom>
          </p:spPr>
        </p:pic>
        <p:sp>
          <p:nvSpPr>
            <p:cNvPr id="17" name="TextBox 16"/>
            <p:cNvSpPr txBox="1"/>
            <p:nvPr/>
          </p:nvSpPr>
          <p:spPr>
            <a:xfrm>
              <a:off x="331508" y="2009543"/>
              <a:ext cx="4976038" cy="1015663"/>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rgbClr val="46382E"/>
                  </a:solidFill>
                  <a:latin typeface="Arial" panose="020B0604020202020204" pitchFamily="34" charset="0"/>
                  <a:cs typeface="Arial" panose="020B0604020202020204" pitchFamily="34" charset="0"/>
                </a:rPr>
                <a:t>George Washington (August 1791)</a:t>
              </a:r>
            </a:p>
            <a:p>
              <a:pPr marL="342900" indent="-342900">
                <a:buFont typeface="Arial" panose="020B0604020202020204" pitchFamily="34" charset="0"/>
                <a:buChar char="•"/>
              </a:pPr>
              <a:r>
                <a:rPr lang="en-US" sz="2000" dirty="0">
                  <a:solidFill>
                    <a:srgbClr val="46382E"/>
                  </a:solidFill>
                  <a:latin typeface="Arial" panose="020B0604020202020204" pitchFamily="34" charset="0"/>
                  <a:cs typeface="Arial" panose="020B0604020202020204" pitchFamily="34" charset="0"/>
                </a:rPr>
                <a:t>8 survey questions to 5 states</a:t>
              </a:r>
            </a:p>
            <a:p>
              <a:pPr marL="342900" indent="-342900">
                <a:buFont typeface="Arial" panose="020B0604020202020204" pitchFamily="34" charset="0"/>
                <a:buChar char="•"/>
              </a:pPr>
              <a:r>
                <a:rPr lang="en-US" sz="2000" dirty="0">
                  <a:solidFill>
                    <a:srgbClr val="46382E"/>
                  </a:solidFill>
                  <a:latin typeface="Arial" panose="020B0604020202020204" pitchFamily="34" charset="0"/>
                  <a:cs typeface="Arial" panose="020B0604020202020204" pitchFamily="34" charset="0"/>
                </a:rPr>
                <a:t>Focused on land values, prices, yields</a:t>
              </a:r>
            </a:p>
          </p:txBody>
        </p:sp>
      </p:grpSp>
      <p:pic>
        <p:nvPicPr>
          <p:cNvPr id="20" name="Picture 19">
            <a:hlinkClick r:id="" action="ppaction://hlinkshowjump?jump=previousslide"/>
          </p:cNvPr>
          <p:cNvPicPr>
            <a:picLocks noChangeAspect="1"/>
          </p:cNvPicPr>
          <p:nvPr/>
        </p:nvPicPr>
        <p:blipFill rotWithShape="1">
          <a:blip r:embed="rId5" cstate="print">
            <a:duotone>
              <a:prstClr val="black"/>
              <a:schemeClr val="accent2">
                <a:tint val="45000"/>
                <a:satMod val="400000"/>
              </a:schemeClr>
            </a:duotone>
            <a:extLst>
              <a:ext uri="{BEBA8EAE-BF5A-486C-A8C5-ECC9F3942E4B}">
                <a14:imgProps xmlns:a14="http://schemas.microsoft.com/office/drawing/2010/main">
                  <a14:imgLayer r:embed="rId6">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r="72798"/>
          <a:stretch/>
        </p:blipFill>
        <p:spPr>
          <a:xfrm>
            <a:off x="4875212" y="6096000"/>
            <a:ext cx="684016" cy="639458"/>
          </a:xfrm>
          <a:prstGeom prst="rect">
            <a:avLst/>
          </a:prstGeom>
        </p:spPr>
      </p:pic>
      <p:pic>
        <p:nvPicPr>
          <p:cNvPr id="21" name="Picture 20">
            <a:hlinkClick r:id="" action="ppaction://hlinkshowjump?jump=nextslide"/>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l="72898"/>
          <a:stretch/>
        </p:blipFill>
        <p:spPr>
          <a:xfrm>
            <a:off x="6708296" y="6096000"/>
            <a:ext cx="681515" cy="639458"/>
          </a:xfrm>
          <a:prstGeom prst="rect">
            <a:avLst/>
          </a:prstGeom>
        </p:spPr>
      </p:pic>
      <p:pic>
        <p:nvPicPr>
          <p:cNvPr id="22" name="Picture 21">
            <a:hlinkClick r:id="rId8" action="ppaction://hlinksldjump"/>
          </p:cNvPr>
          <p:cNvPicPr>
            <a:picLocks noChangeAspect="1"/>
          </p:cNvPicPr>
          <p:nvPr/>
        </p:nvPicPr>
        <p:blipFill rotWithShape="1">
          <a:blip r:embed="rId5" cstate="print">
            <a:duotone>
              <a:prstClr val="black"/>
              <a:schemeClr val="accent2">
                <a:tint val="45000"/>
                <a:satMod val="400000"/>
              </a:schemeClr>
            </a:duotone>
            <a:extLst>
              <a:ext uri="{BEBA8EAE-BF5A-486C-A8C5-ECC9F3942E4B}">
                <a14:imgProps xmlns:a14="http://schemas.microsoft.com/office/drawing/2010/main">
                  <a14:imgLayer r:embed="rId6">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l="35247" r="36434"/>
          <a:stretch/>
        </p:blipFill>
        <p:spPr>
          <a:xfrm>
            <a:off x="5777713" y="6096000"/>
            <a:ext cx="712099" cy="639458"/>
          </a:xfrm>
          <a:prstGeom prst="rect">
            <a:avLst/>
          </a:prstGeom>
        </p:spPr>
      </p:pic>
    </p:spTree>
    <p:extLst>
      <p:ext uri="{BB962C8B-B14F-4D97-AF65-F5344CB8AC3E}">
        <p14:creationId xmlns:p14="http://schemas.microsoft.com/office/powerpoint/2010/main" val="33379003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910" y="231607"/>
            <a:ext cx="11737004" cy="1143000"/>
          </a:xfrm>
        </p:spPr>
        <p:txBody>
          <a:bodyPr>
            <a:normAutofit fontScale="90000"/>
          </a:bodyPr>
          <a:lstStyle/>
          <a:p>
            <a:r>
              <a:rPr lang="en-US" sz="4800" dirty="0"/>
              <a:t>Agricultural Statistics Board </a:t>
            </a:r>
            <a:r>
              <a:rPr lang="en-US" sz="4800" dirty="0" smtClean="0"/>
              <a:t>-Estimation </a:t>
            </a:r>
            <a:r>
              <a:rPr lang="en-US" sz="4000" dirty="0" smtClean="0"/>
              <a:t>Process</a:t>
            </a:r>
            <a:endParaRPr lang="en-US" sz="4800" dirty="0"/>
          </a:p>
        </p:txBody>
      </p:sp>
      <p:pic>
        <p:nvPicPr>
          <p:cNvPr id="10" name="Picture 9">
            <a:hlinkClick r:id="" action="ppaction://hlinkshowjump?jump=previousslide"/>
          </p:cNvPr>
          <p:cNvPicPr>
            <a:picLocks noChangeAspect="1"/>
          </p:cNvPicPr>
          <p:nvPr/>
        </p:nvPicPr>
        <p:blipFill rotWithShape="1">
          <a:blip r:embed="rId3" cstate="print">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r="72798"/>
          <a:stretch/>
        </p:blipFill>
        <p:spPr>
          <a:xfrm>
            <a:off x="4875212" y="6096000"/>
            <a:ext cx="684016" cy="639458"/>
          </a:xfrm>
          <a:prstGeom prst="rect">
            <a:avLst/>
          </a:prstGeom>
        </p:spPr>
      </p:pic>
      <p:pic>
        <p:nvPicPr>
          <p:cNvPr id="11" name="Picture 10">
            <a:hlinkClick r:id="" action="ppaction://hlinkshowjump?jump=nextslide"/>
          </p:cNvPr>
          <p:cNvPicPr>
            <a:picLocks noChangeAspect="1"/>
          </p:cNvPicPr>
          <p:nvPr/>
        </p:nvPicPr>
        <p:blipFill rotWithShape="1">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l="72898"/>
          <a:stretch/>
        </p:blipFill>
        <p:spPr>
          <a:xfrm>
            <a:off x="6708296" y="6096000"/>
            <a:ext cx="681515" cy="639458"/>
          </a:xfrm>
          <a:prstGeom prst="rect">
            <a:avLst/>
          </a:prstGeom>
        </p:spPr>
      </p:pic>
      <p:pic>
        <p:nvPicPr>
          <p:cNvPr id="12" name="Picture 11">
            <a:hlinkClick r:id="rId6" action="ppaction://hlinksldjump"/>
          </p:cNvPr>
          <p:cNvPicPr>
            <a:picLocks noChangeAspect="1"/>
          </p:cNvPicPr>
          <p:nvPr/>
        </p:nvPicPr>
        <p:blipFill rotWithShape="1">
          <a:blip r:embed="rId3" cstate="print">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l="35247" r="36434"/>
          <a:stretch/>
        </p:blipFill>
        <p:spPr>
          <a:xfrm>
            <a:off x="5777713" y="6096000"/>
            <a:ext cx="712099" cy="639458"/>
          </a:xfrm>
          <a:prstGeom prst="rect">
            <a:avLst/>
          </a:prstGeom>
        </p:spPr>
      </p:pic>
      <p:graphicFrame>
        <p:nvGraphicFramePr>
          <p:cNvPr id="8" name="Diagram 7"/>
          <p:cNvGraphicFramePr/>
          <p:nvPr>
            <p:extLst>
              <p:ext uri="{D42A27DB-BD31-4B8C-83A1-F6EECF244321}">
                <p14:modId xmlns:p14="http://schemas.microsoft.com/office/powerpoint/2010/main" val="207433121"/>
              </p:ext>
            </p:extLst>
          </p:nvPr>
        </p:nvGraphicFramePr>
        <p:xfrm>
          <a:off x="2031471" y="1097280"/>
          <a:ext cx="8125883" cy="478715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7767035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Why is a board process used…</a:t>
            </a:r>
            <a:endParaRPr lang="en-US" dirty="0"/>
          </a:p>
        </p:txBody>
      </p:sp>
      <p:sp>
        <p:nvSpPr>
          <p:cNvPr id="6" name="Text Placeholder 5"/>
          <p:cNvSpPr>
            <a:spLocks noGrp="1"/>
          </p:cNvSpPr>
          <p:nvPr>
            <p:ph type="body" sz="quarter" idx="12"/>
          </p:nvPr>
        </p:nvSpPr>
        <p:spPr/>
        <p:txBody>
          <a:bodyPr>
            <a:normAutofit/>
          </a:bodyPr>
          <a:lstStyle/>
          <a:p>
            <a:pPr lvl="0"/>
            <a:endParaRPr lang="en-US" sz="2800" dirty="0" smtClean="0">
              <a:solidFill>
                <a:srgbClr val="46382E"/>
              </a:solidFill>
              <a:latin typeface="Arial" panose="020B0604020202020204" pitchFamily="34" charset="0"/>
              <a:cs typeface="Arial" panose="020B0604020202020204" pitchFamily="34" charset="0"/>
            </a:endParaRPr>
          </a:p>
          <a:p>
            <a:pPr lvl="0"/>
            <a:r>
              <a:rPr lang="en-US" sz="2800" dirty="0" smtClean="0">
                <a:solidFill>
                  <a:srgbClr val="46382E"/>
                </a:solidFill>
                <a:latin typeface="Arial" panose="020B0604020202020204" pitchFamily="34" charset="0"/>
                <a:cs typeface="Arial" panose="020B0604020202020204" pitchFamily="34" charset="0"/>
              </a:rPr>
              <a:t>To ensure consistency and standardization</a:t>
            </a:r>
          </a:p>
          <a:p>
            <a:pPr lvl="0"/>
            <a:r>
              <a:rPr lang="en-US" sz="2800" dirty="0" smtClean="0">
                <a:solidFill>
                  <a:srgbClr val="46382E"/>
                </a:solidFill>
                <a:latin typeface="Arial" panose="020B0604020202020204" pitchFamily="34" charset="0"/>
                <a:cs typeface="Arial" panose="020B0604020202020204" pitchFamily="34" charset="0"/>
              </a:rPr>
              <a:t>To objectively evaluate National indications</a:t>
            </a:r>
          </a:p>
          <a:p>
            <a:pPr lvl="0"/>
            <a:r>
              <a:rPr lang="en-US" sz="2800" dirty="0" smtClean="0">
                <a:solidFill>
                  <a:srgbClr val="46382E"/>
                </a:solidFill>
                <a:latin typeface="Arial" panose="020B0604020202020204" pitchFamily="34" charset="0"/>
                <a:cs typeface="Arial" panose="020B0604020202020204" pitchFamily="34" charset="0"/>
              </a:rPr>
              <a:t>To ensure highest security</a:t>
            </a:r>
          </a:p>
          <a:p>
            <a:pPr lvl="0"/>
            <a:r>
              <a:rPr lang="en-US" sz="2800" dirty="0" smtClean="0">
                <a:solidFill>
                  <a:srgbClr val="46382E"/>
                </a:solidFill>
                <a:latin typeface="Arial" panose="020B0604020202020204" pitchFamily="34" charset="0"/>
                <a:cs typeface="Arial" panose="020B0604020202020204" pitchFamily="34" charset="0"/>
              </a:rPr>
              <a:t>To produce high quality results</a:t>
            </a:r>
            <a:endParaRPr lang="en-US" sz="2800" dirty="0">
              <a:solidFill>
                <a:srgbClr val="46382E"/>
              </a:solidFill>
              <a:latin typeface="Arial" panose="020B0604020202020204" pitchFamily="34" charset="0"/>
              <a:cs typeface="Arial" panose="020B0604020202020204" pitchFamily="34" charset="0"/>
            </a:endParaRPr>
          </a:p>
        </p:txBody>
      </p:sp>
      <p:pic>
        <p:nvPicPr>
          <p:cNvPr id="10" name="Picture 9">
            <a:hlinkClick r:id="" action="ppaction://hlinkshowjump?jump=previousslide"/>
          </p:cNvPr>
          <p:cNvPicPr>
            <a:picLocks noChangeAspect="1"/>
          </p:cNvPicPr>
          <p:nvPr/>
        </p:nvPicPr>
        <p:blipFill rotWithShape="1">
          <a:blip r:embed="rId3" cstate="print">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r="72798"/>
          <a:stretch/>
        </p:blipFill>
        <p:spPr>
          <a:xfrm>
            <a:off x="4875212" y="6096000"/>
            <a:ext cx="684016" cy="639458"/>
          </a:xfrm>
          <a:prstGeom prst="rect">
            <a:avLst/>
          </a:prstGeom>
        </p:spPr>
      </p:pic>
      <p:pic>
        <p:nvPicPr>
          <p:cNvPr id="11" name="Picture 10">
            <a:hlinkClick r:id="" action="ppaction://hlinkshowjump?jump=nextslide"/>
          </p:cNvPr>
          <p:cNvPicPr>
            <a:picLocks noChangeAspect="1"/>
          </p:cNvPicPr>
          <p:nvPr/>
        </p:nvPicPr>
        <p:blipFill rotWithShape="1">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l="72898"/>
          <a:stretch/>
        </p:blipFill>
        <p:spPr>
          <a:xfrm>
            <a:off x="6708296" y="6096000"/>
            <a:ext cx="681515" cy="639458"/>
          </a:xfrm>
          <a:prstGeom prst="rect">
            <a:avLst/>
          </a:prstGeom>
        </p:spPr>
      </p:pic>
      <p:pic>
        <p:nvPicPr>
          <p:cNvPr id="12" name="Picture 11">
            <a:hlinkClick r:id="rId6" action="ppaction://hlinksldjump"/>
          </p:cNvPr>
          <p:cNvPicPr>
            <a:picLocks noChangeAspect="1"/>
          </p:cNvPicPr>
          <p:nvPr/>
        </p:nvPicPr>
        <p:blipFill rotWithShape="1">
          <a:blip r:embed="rId3" cstate="print">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l="35247" r="36434"/>
          <a:stretch/>
        </p:blipFill>
        <p:spPr>
          <a:xfrm>
            <a:off x="5777713" y="6096000"/>
            <a:ext cx="712099" cy="639458"/>
          </a:xfrm>
          <a:prstGeom prst="rect">
            <a:avLst/>
          </a:prstGeom>
        </p:spPr>
      </p:pic>
    </p:spTree>
    <p:extLst>
      <p:ext uri="{BB962C8B-B14F-4D97-AF65-F5344CB8AC3E}">
        <p14:creationId xmlns:p14="http://schemas.microsoft.com/office/powerpoint/2010/main" val="17774886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NASS Statistics Prepared under “Lockup” Conditions</a:t>
            </a:r>
            <a:endParaRPr lang="en-US" sz="3200" dirty="0"/>
          </a:p>
        </p:txBody>
      </p:sp>
      <p:sp>
        <p:nvSpPr>
          <p:cNvPr id="4" name="Content Placeholder 3"/>
          <p:cNvSpPr>
            <a:spLocks noGrp="1"/>
          </p:cNvSpPr>
          <p:nvPr>
            <p:ph sz="half" idx="2"/>
          </p:nvPr>
        </p:nvSpPr>
        <p:spPr/>
        <p:txBody>
          <a:bodyPr/>
          <a:lstStyle/>
          <a:p>
            <a:r>
              <a:rPr lang="en-US" dirty="0" smtClean="0"/>
              <a:t>Corn Yield Forecasts</a:t>
            </a:r>
          </a:p>
          <a:p>
            <a:r>
              <a:rPr lang="en-US" dirty="0" smtClean="0"/>
              <a:t>Soybean Yield Forecasts</a:t>
            </a:r>
          </a:p>
          <a:p>
            <a:r>
              <a:rPr lang="en-US" dirty="0" smtClean="0"/>
              <a:t>Cotton Yield Forecasts</a:t>
            </a:r>
          </a:p>
          <a:p>
            <a:pPr marL="0" indent="0">
              <a:buNone/>
            </a:pPr>
            <a:endParaRPr lang="en-US" dirty="0"/>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379413" y="2266300"/>
            <a:ext cx="3810000" cy="2858799"/>
          </a:xfrm>
          <a:prstGeom prst="rect">
            <a:avLst/>
          </a:prstGeom>
        </p:spPr>
      </p:pic>
      <p:pic>
        <p:nvPicPr>
          <p:cNvPr id="6" name="Picture 5">
            <a:hlinkClick r:id="" action="ppaction://hlinkshowjump?jump=previousslide"/>
          </p:cNvPr>
          <p:cNvPicPr>
            <a:picLocks noChangeAspect="1"/>
          </p:cNvPicPr>
          <p:nvPr/>
        </p:nvPicPr>
        <p:blipFill rotWithShape="1">
          <a:blip r:embed="rId4" cstate="print">
            <a:duotone>
              <a:prstClr val="black"/>
              <a:schemeClr val="accent2">
                <a:tint val="45000"/>
                <a:satMod val="400000"/>
              </a:schemeClr>
            </a:duotone>
            <a:extLst>
              <a:ext uri="{BEBA8EAE-BF5A-486C-A8C5-ECC9F3942E4B}">
                <a14:imgProps xmlns:a14="http://schemas.microsoft.com/office/drawing/2010/main">
                  <a14:imgLayer r:embed="rId5">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r="72798"/>
          <a:stretch/>
        </p:blipFill>
        <p:spPr>
          <a:xfrm>
            <a:off x="4875212" y="6096000"/>
            <a:ext cx="684016" cy="639458"/>
          </a:xfrm>
          <a:prstGeom prst="rect">
            <a:avLst/>
          </a:prstGeom>
        </p:spPr>
      </p:pic>
      <p:pic>
        <p:nvPicPr>
          <p:cNvPr id="7" name="Picture 6">
            <a:hlinkClick r:id="" action="ppaction://hlinkshowjump?jump=nextslide"/>
          </p:cNvPr>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l="72898"/>
          <a:stretch/>
        </p:blipFill>
        <p:spPr>
          <a:xfrm>
            <a:off x="6708296" y="6096000"/>
            <a:ext cx="681515" cy="639458"/>
          </a:xfrm>
          <a:prstGeom prst="rect">
            <a:avLst/>
          </a:prstGeom>
        </p:spPr>
      </p:pic>
      <p:pic>
        <p:nvPicPr>
          <p:cNvPr id="8" name="Picture 7">
            <a:hlinkClick r:id="rId7" action="ppaction://hlinksldjump"/>
          </p:cNvPr>
          <p:cNvPicPr>
            <a:picLocks noChangeAspect="1"/>
          </p:cNvPicPr>
          <p:nvPr/>
        </p:nvPicPr>
        <p:blipFill rotWithShape="1">
          <a:blip r:embed="rId4" cstate="print">
            <a:duotone>
              <a:prstClr val="black"/>
              <a:schemeClr val="accent2">
                <a:tint val="45000"/>
                <a:satMod val="400000"/>
              </a:schemeClr>
            </a:duotone>
            <a:extLst>
              <a:ext uri="{BEBA8EAE-BF5A-486C-A8C5-ECC9F3942E4B}">
                <a14:imgProps xmlns:a14="http://schemas.microsoft.com/office/drawing/2010/main">
                  <a14:imgLayer r:embed="rId5">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l="35247" r="36434"/>
          <a:stretch/>
        </p:blipFill>
        <p:spPr>
          <a:xfrm>
            <a:off x="5777713" y="6096000"/>
            <a:ext cx="712099" cy="639458"/>
          </a:xfrm>
          <a:prstGeom prst="rect">
            <a:avLst/>
          </a:prstGeom>
        </p:spPr>
      </p:pic>
    </p:spTree>
    <p:extLst>
      <p:ext uri="{BB962C8B-B14F-4D97-AF65-F5344CB8AC3E}">
        <p14:creationId xmlns:p14="http://schemas.microsoft.com/office/powerpoint/2010/main" val="17440630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NASS Statistics Prepared under “Lockup” Conditions</a:t>
            </a:r>
            <a:endParaRPr lang="en-US" sz="3200" dirty="0"/>
          </a:p>
        </p:txBody>
      </p:sp>
      <p:sp>
        <p:nvSpPr>
          <p:cNvPr id="4" name="Content Placeholder 3"/>
          <p:cNvSpPr>
            <a:spLocks noGrp="1"/>
          </p:cNvSpPr>
          <p:nvPr>
            <p:ph sz="half" idx="2"/>
          </p:nvPr>
        </p:nvSpPr>
        <p:spPr/>
        <p:txBody>
          <a:bodyPr/>
          <a:lstStyle/>
          <a:p>
            <a:r>
              <a:rPr lang="en-US" dirty="0" smtClean="0"/>
              <a:t>Wheat Yield Forecasts</a:t>
            </a:r>
          </a:p>
          <a:p>
            <a:r>
              <a:rPr lang="en-US" dirty="0" smtClean="0"/>
              <a:t>Citrus Production</a:t>
            </a:r>
          </a:p>
          <a:p>
            <a:r>
              <a:rPr lang="en-US" dirty="0" smtClean="0"/>
              <a:t>Grain Stocks</a:t>
            </a:r>
          </a:p>
          <a:p>
            <a:pPr marL="0" indent="0">
              <a:buNone/>
            </a:pPr>
            <a:endParaRPr lang="en-US" dirty="0"/>
          </a:p>
        </p:txBody>
      </p:sp>
      <p:pic>
        <p:nvPicPr>
          <p:cNvPr id="7" name="Content Placeholder 6"/>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7999413" y="2237712"/>
            <a:ext cx="3886200" cy="2915975"/>
          </a:xfrm>
          <a:prstGeom prst="rect">
            <a:avLst/>
          </a:prstGeom>
        </p:spPr>
      </p:pic>
      <p:pic>
        <p:nvPicPr>
          <p:cNvPr id="8" name="Picture 7">
            <a:hlinkClick r:id="" action="ppaction://hlinkshowjump?jump=previousslide"/>
          </p:cNvPr>
          <p:cNvPicPr>
            <a:picLocks noChangeAspect="1"/>
          </p:cNvPicPr>
          <p:nvPr/>
        </p:nvPicPr>
        <p:blipFill rotWithShape="1">
          <a:blip r:embed="rId4" cstate="print">
            <a:duotone>
              <a:prstClr val="black"/>
              <a:schemeClr val="accent2">
                <a:tint val="45000"/>
                <a:satMod val="400000"/>
              </a:schemeClr>
            </a:duotone>
            <a:extLst>
              <a:ext uri="{BEBA8EAE-BF5A-486C-A8C5-ECC9F3942E4B}">
                <a14:imgProps xmlns:a14="http://schemas.microsoft.com/office/drawing/2010/main">
                  <a14:imgLayer r:embed="rId5">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r="72798"/>
          <a:stretch/>
        </p:blipFill>
        <p:spPr>
          <a:xfrm>
            <a:off x="4875212" y="6096000"/>
            <a:ext cx="684016" cy="639458"/>
          </a:xfrm>
          <a:prstGeom prst="rect">
            <a:avLst/>
          </a:prstGeom>
        </p:spPr>
      </p:pic>
      <p:pic>
        <p:nvPicPr>
          <p:cNvPr id="9" name="Picture 8">
            <a:hlinkClick r:id="" action="ppaction://hlinkshowjump?jump=nextslide"/>
          </p:cNvPr>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l="72898"/>
          <a:stretch/>
        </p:blipFill>
        <p:spPr>
          <a:xfrm>
            <a:off x="6708296" y="6096000"/>
            <a:ext cx="681515" cy="639458"/>
          </a:xfrm>
          <a:prstGeom prst="rect">
            <a:avLst/>
          </a:prstGeom>
        </p:spPr>
      </p:pic>
      <p:pic>
        <p:nvPicPr>
          <p:cNvPr id="10" name="Picture 9">
            <a:hlinkClick r:id="rId7" action="ppaction://hlinksldjump"/>
          </p:cNvPr>
          <p:cNvPicPr>
            <a:picLocks noChangeAspect="1"/>
          </p:cNvPicPr>
          <p:nvPr/>
        </p:nvPicPr>
        <p:blipFill rotWithShape="1">
          <a:blip r:embed="rId4" cstate="print">
            <a:duotone>
              <a:prstClr val="black"/>
              <a:schemeClr val="accent2">
                <a:tint val="45000"/>
                <a:satMod val="400000"/>
              </a:schemeClr>
            </a:duotone>
            <a:extLst>
              <a:ext uri="{BEBA8EAE-BF5A-486C-A8C5-ECC9F3942E4B}">
                <a14:imgProps xmlns:a14="http://schemas.microsoft.com/office/drawing/2010/main">
                  <a14:imgLayer r:embed="rId5">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l="35247" r="36434"/>
          <a:stretch/>
        </p:blipFill>
        <p:spPr>
          <a:xfrm>
            <a:off x="5777713" y="6096000"/>
            <a:ext cx="712099" cy="639458"/>
          </a:xfrm>
          <a:prstGeom prst="rect">
            <a:avLst/>
          </a:prstGeom>
        </p:spPr>
      </p:pic>
    </p:spTree>
    <p:extLst>
      <p:ext uri="{BB962C8B-B14F-4D97-AF65-F5344CB8AC3E}">
        <p14:creationId xmlns:p14="http://schemas.microsoft.com/office/powerpoint/2010/main" val="142540567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NASS Statistics Prepared under “Lockup” Conditions</a:t>
            </a:r>
            <a:endParaRPr lang="en-US" sz="3200" dirty="0"/>
          </a:p>
        </p:txBody>
      </p:sp>
      <p:sp>
        <p:nvSpPr>
          <p:cNvPr id="4" name="Content Placeholder 3"/>
          <p:cNvSpPr>
            <a:spLocks noGrp="1"/>
          </p:cNvSpPr>
          <p:nvPr>
            <p:ph sz="half" idx="2"/>
          </p:nvPr>
        </p:nvSpPr>
        <p:spPr/>
        <p:txBody>
          <a:bodyPr/>
          <a:lstStyle/>
          <a:p>
            <a:r>
              <a:rPr lang="en-US" dirty="0" smtClean="0"/>
              <a:t>Acreage</a:t>
            </a:r>
          </a:p>
          <a:p>
            <a:r>
              <a:rPr lang="en-US" dirty="0" smtClean="0"/>
              <a:t>Cattle</a:t>
            </a:r>
          </a:p>
          <a:p>
            <a:r>
              <a:rPr lang="en-US" dirty="0" smtClean="0"/>
              <a:t>Hogs and Pigs</a:t>
            </a:r>
          </a:p>
          <a:p>
            <a:pPr marL="0" indent="0">
              <a:buNone/>
            </a:pPr>
            <a:endParaRPr lang="en-US" dirty="0"/>
          </a:p>
        </p:txBody>
      </p:sp>
      <p:pic>
        <p:nvPicPr>
          <p:cNvPr id="8" name="Picture 7">
            <a:hlinkClick r:id="" action="ppaction://hlinkshowjump?jump=previousslide"/>
          </p:cNvPr>
          <p:cNvPicPr>
            <a:picLocks noChangeAspect="1"/>
          </p:cNvPicPr>
          <p:nvPr/>
        </p:nvPicPr>
        <p:blipFill rotWithShape="1">
          <a:blip r:embed="rId3" cstate="print">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r="72798"/>
          <a:stretch/>
        </p:blipFill>
        <p:spPr>
          <a:xfrm>
            <a:off x="4875212" y="6096000"/>
            <a:ext cx="684016" cy="639458"/>
          </a:xfrm>
          <a:prstGeom prst="rect">
            <a:avLst/>
          </a:prstGeom>
        </p:spPr>
      </p:pic>
      <p:pic>
        <p:nvPicPr>
          <p:cNvPr id="9" name="Picture 8">
            <a:hlinkClick r:id="" action="ppaction://hlinkshowjump?jump=nextslide"/>
          </p:cNvPr>
          <p:cNvPicPr>
            <a:picLocks noChangeAspect="1"/>
          </p:cNvPicPr>
          <p:nvPr/>
        </p:nvPicPr>
        <p:blipFill rotWithShape="1">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l="72898"/>
          <a:stretch/>
        </p:blipFill>
        <p:spPr>
          <a:xfrm>
            <a:off x="6708296" y="6096000"/>
            <a:ext cx="681515" cy="639458"/>
          </a:xfrm>
          <a:prstGeom prst="rect">
            <a:avLst/>
          </a:prstGeom>
        </p:spPr>
      </p:pic>
      <p:pic>
        <p:nvPicPr>
          <p:cNvPr id="10" name="Picture 9">
            <a:hlinkClick r:id="rId6" action="ppaction://hlinksldjump"/>
          </p:cNvPr>
          <p:cNvPicPr>
            <a:picLocks noChangeAspect="1"/>
          </p:cNvPicPr>
          <p:nvPr/>
        </p:nvPicPr>
        <p:blipFill rotWithShape="1">
          <a:blip r:embed="rId3" cstate="print">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l="35247" r="36434"/>
          <a:stretch/>
        </p:blipFill>
        <p:spPr>
          <a:xfrm>
            <a:off x="5777713" y="6096000"/>
            <a:ext cx="712099" cy="639458"/>
          </a:xfrm>
          <a:prstGeom prst="rect">
            <a:avLst/>
          </a:prstGeom>
        </p:spPr>
      </p:pic>
      <p:pic>
        <p:nvPicPr>
          <p:cNvPr id="12" name="Content Placeholder 11"/>
          <p:cNvPicPr>
            <a:picLocks noGrp="1" noChangeAspect="1"/>
          </p:cNvPicPr>
          <p:nvPr>
            <p:ph sz="half" idx="1"/>
          </p:nvPr>
        </p:nvPicPr>
        <p:blipFill>
          <a:blip r:embed="rId7" cstate="print">
            <a:extLst>
              <a:ext uri="{28A0092B-C50C-407E-A947-70E740481C1C}">
                <a14:useLocalDpi xmlns:a14="http://schemas.microsoft.com/office/drawing/2010/main" val="0"/>
              </a:ext>
            </a:extLst>
          </a:blip>
          <a:stretch>
            <a:fillRect/>
          </a:stretch>
        </p:blipFill>
        <p:spPr>
          <a:xfrm>
            <a:off x="379413" y="2532161"/>
            <a:ext cx="3810000" cy="2327078"/>
          </a:xfrm>
          <a:prstGeom prst="rect">
            <a:avLst/>
          </a:prstGeom>
        </p:spPr>
      </p:pic>
    </p:spTree>
    <p:extLst>
      <p:ext uri="{BB962C8B-B14F-4D97-AF65-F5344CB8AC3E}">
        <p14:creationId xmlns:p14="http://schemas.microsoft.com/office/powerpoint/2010/main" val="388385887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Calibri" pitchFamily="34" charset="0"/>
                <a:cs typeface="Calibri" pitchFamily="34" charset="0"/>
              </a:rPr>
              <a:t>Why Does Data Quality Matter?</a:t>
            </a:r>
          </a:p>
        </p:txBody>
      </p:sp>
      <p:sp>
        <p:nvSpPr>
          <p:cNvPr id="3" name="Content Placeholder 2"/>
          <p:cNvSpPr>
            <a:spLocks noGrp="1"/>
          </p:cNvSpPr>
          <p:nvPr>
            <p:ph type="body" sz="quarter" idx="12"/>
          </p:nvPr>
        </p:nvSpPr>
        <p:spPr/>
        <p:txBody>
          <a:bodyPr/>
          <a:lstStyle/>
          <a:p>
            <a:r>
              <a:rPr lang="en-US" dirty="0">
                <a:latin typeface="Calibri" pitchFamily="34" charset="0"/>
                <a:cs typeface="Calibri" pitchFamily="34" charset="0"/>
              </a:rPr>
              <a:t>We need to </a:t>
            </a:r>
            <a:r>
              <a:rPr lang="en-US" dirty="0">
                <a:solidFill>
                  <a:srgbClr val="0000FF"/>
                </a:solidFill>
                <a:latin typeface="Calibri" pitchFamily="34" charset="0"/>
                <a:cs typeface="Calibri" pitchFamily="34" charset="0"/>
              </a:rPr>
              <a:t>publish the “right” number</a:t>
            </a:r>
            <a:r>
              <a:rPr lang="en-US" dirty="0">
                <a:latin typeface="Calibri" pitchFamily="34" charset="0"/>
                <a:cs typeface="Calibri" pitchFamily="34" charset="0"/>
              </a:rPr>
              <a:t>, not just “a” number</a:t>
            </a:r>
          </a:p>
          <a:p>
            <a:r>
              <a:rPr lang="en-US" dirty="0">
                <a:latin typeface="Calibri" pitchFamily="34" charset="0"/>
                <a:cs typeface="Calibri" pitchFamily="34" charset="0"/>
              </a:rPr>
              <a:t>The whole world now knows how good our data are, </a:t>
            </a:r>
            <a:r>
              <a:rPr lang="en-US" dirty="0">
                <a:solidFill>
                  <a:srgbClr val="0000FF"/>
                </a:solidFill>
                <a:latin typeface="Calibri" pitchFamily="34" charset="0"/>
                <a:cs typeface="Calibri" pitchFamily="34" charset="0"/>
              </a:rPr>
              <a:t>some data are very good, but some need to improve</a:t>
            </a:r>
          </a:p>
          <a:p>
            <a:r>
              <a:rPr lang="en-US" dirty="0">
                <a:latin typeface="Calibri" pitchFamily="34" charset="0"/>
                <a:cs typeface="Calibri" pitchFamily="34" charset="0"/>
              </a:rPr>
              <a:t>These </a:t>
            </a:r>
            <a:r>
              <a:rPr lang="en-US" dirty="0">
                <a:solidFill>
                  <a:srgbClr val="0000FF"/>
                </a:solidFill>
                <a:latin typeface="Calibri" pitchFamily="34" charset="0"/>
                <a:cs typeface="Calibri" pitchFamily="34" charset="0"/>
              </a:rPr>
              <a:t>statistics are too important </a:t>
            </a:r>
            <a:r>
              <a:rPr lang="en-US" dirty="0">
                <a:latin typeface="Calibri" pitchFamily="34" charset="0"/>
                <a:cs typeface="Calibri" pitchFamily="34" charset="0"/>
              </a:rPr>
              <a:t>to give less than our very best effort and ideas</a:t>
            </a:r>
          </a:p>
          <a:p>
            <a:endParaRPr lang="en-US" dirty="0">
              <a:latin typeface="Calibri" pitchFamily="34" charset="0"/>
              <a:cs typeface="Calibri" pitchFamily="34" charset="0"/>
            </a:endParaRPr>
          </a:p>
        </p:txBody>
      </p:sp>
      <p:pic>
        <p:nvPicPr>
          <p:cNvPr id="6" name="Picture 5">
            <a:hlinkClick r:id="" action="ppaction://hlinkshowjump?jump=previousslide"/>
          </p:cNvPr>
          <p:cNvPicPr>
            <a:picLocks noChangeAspect="1"/>
          </p:cNvPicPr>
          <p:nvPr/>
        </p:nvPicPr>
        <p:blipFill rotWithShape="1">
          <a:blip r:embed="rId3" cstate="print">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r="72798"/>
          <a:stretch/>
        </p:blipFill>
        <p:spPr>
          <a:xfrm>
            <a:off x="4875212" y="6096000"/>
            <a:ext cx="684016" cy="639458"/>
          </a:xfrm>
          <a:prstGeom prst="rect">
            <a:avLst/>
          </a:prstGeom>
        </p:spPr>
      </p:pic>
      <p:pic>
        <p:nvPicPr>
          <p:cNvPr id="7" name="Picture 6">
            <a:hlinkClick r:id="" action="ppaction://hlinkshowjump?jump=nextslide"/>
          </p:cNvPr>
          <p:cNvPicPr>
            <a:picLocks noChangeAspect="1"/>
          </p:cNvPicPr>
          <p:nvPr/>
        </p:nvPicPr>
        <p:blipFill rotWithShape="1">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l="72898"/>
          <a:stretch/>
        </p:blipFill>
        <p:spPr>
          <a:xfrm>
            <a:off x="6708296" y="6096000"/>
            <a:ext cx="681515" cy="639458"/>
          </a:xfrm>
          <a:prstGeom prst="rect">
            <a:avLst/>
          </a:prstGeom>
        </p:spPr>
      </p:pic>
      <p:pic>
        <p:nvPicPr>
          <p:cNvPr id="8" name="Picture 7">
            <a:hlinkClick r:id="rId6" action="ppaction://hlinksldjump"/>
          </p:cNvPr>
          <p:cNvPicPr>
            <a:picLocks noChangeAspect="1"/>
          </p:cNvPicPr>
          <p:nvPr/>
        </p:nvPicPr>
        <p:blipFill rotWithShape="1">
          <a:blip r:embed="rId3" cstate="print">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l="35247" r="36434"/>
          <a:stretch/>
        </p:blipFill>
        <p:spPr>
          <a:xfrm>
            <a:off x="5777713" y="6096000"/>
            <a:ext cx="712099" cy="639458"/>
          </a:xfrm>
          <a:prstGeom prst="rect">
            <a:avLst/>
          </a:prstGeom>
        </p:spPr>
      </p:pic>
    </p:spTree>
    <p:extLst>
      <p:ext uri="{BB962C8B-B14F-4D97-AF65-F5344CB8AC3E}">
        <p14:creationId xmlns:p14="http://schemas.microsoft.com/office/powerpoint/2010/main" val="172321665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smtClean="0"/>
              <a:t>Methodology &amp; Reliability</a:t>
            </a:r>
            <a:endParaRPr lang="en-US" dirty="0"/>
          </a:p>
        </p:txBody>
      </p:sp>
      <p:pic>
        <p:nvPicPr>
          <p:cNvPr id="5" name="Content Placeholder 4"/>
          <p:cNvPicPr>
            <a:picLocks noGrp="1" noChangeAspect="1"/>
          </p:cNvPicPr>
          <p:nvPr>
            <p:ph sz="half" idx="1"/>
          </p:nvPr>
        </p:nvPicPr>
        <p:blipFill>
          <a:blip r:embed="rId3"/>
          <a:stretch>
            <a:fillRect/>
          </a:stretch>
        </p:blipFill>
        <p:spPr>
          <a:xfrm>
            <a:off x="379413" y="2982612"/>
            <a:ext cx="3810000" cy="1426175"/>
          </a:xfrm>
          <a:prstGeom prst="rect">
            <a:avLst/>
          </a:prstGeom>
        </p:spPr>
      </p:pic>
      <p:sp>
        <p:nvSpPr>
          <p:cNvPr id="4" name="Content Placeholder 3"/>
          <p:cNvSpPr>
            <a:spLocks noGrp="1"/>
          </p:cNvSpPr>
          <p:nvPr>
            <p:ph sz="half" idx="2"/>
          </p:nvPr>
        </p:nvSpPr>
        <p:spPr/>
        <p:txBody>
          <a:bodyPr/>
          <a:lstStyle/>
          <a:p>
            <a:endParaRPr lang="en-US"/>
          </a:p>
        </p:txBody>
      </p:sp>
      <p:pic>
        <p:nvPicPr>
          <p:cNvPr id="12" name="Picture 11">
            <a:hlinkClick r:id="" action="ppaction://hlinkshowjump?jump=previousslide"/>
          </p:cNvPr>
          <p:cNvPicPr>
            <a:picLocks noChangeAspect="1"/>
          </p:cNvPicPr>
          <p:nvPr/>
        </p:nvPicPr>
        <p:blipFill rotWithShape="1">
          <a:blip r:embed="rId4" cstate="print">
            <a:duotone>
              <a:prstClr val="black"/>
              <a:schemeClr val="accent2">
                <a:tint val="45000"/>
                <a:satMod val="400000"/>
              </a:schemeClr>
            </a:duotone>
            <a:extLst>
              <a:ext uri="{BEBA8EAE-BF5A-486C-A8C5-ECC9F3942E4B}">
                <a14:imgProps xmlns:a14="http://schemas.microsoft.com/office/drawing/2010/main">
                  <a14:imgLayer r:embed="rId5">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r="72798"/>
          <a:stretch/>
        </p:blipFill>
        <p:spPr>
          <a:xfrm>
            <a:off x="4875212" y="6096000"/>
            <a:ext cx="684016" cy="639458"/>
          </a:xfrm>
          <a:prstGeom prst="rect">
            <a:avLst/>
          </a:prstGeom>
        </p:spPr>
      </p:pic>
      <p:pic>
        <p:nvPicPr>
          <p:cNvPr id="13" name="Picture 12">
            <a:hlinkClick r:id="" action="ppaction://hlinkshowjump?jump=nextslide"/>
          </p:cNvPr>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l="72898"/>
          <a:stretch/>
        </p:blipFill>
        <p:spPr>
          <a:xfrm>
            <a:off x="6708296" y="6096000"/>
            <a:ext cx="681515" cy="639458"/>
          </a:xfrm>
          <a:prstGeom prst="rect">
            <a:avLst/>
          </a:prstGeom>
        </p:spPr>
      </p:pic>
      <p:pic>
        <p:nvPicPr>
          <p:cNvPr id="14" name="Picture 13">
            <a:hlinkClick r:id="rId7" action="ppaction://hlinksldjump"/>
          </p:cNvPr>
          <p:cNvPicPr>
            <a:picLocks noChangeAspect="1"/>
          </p:cNvPicPr>
          <p:nvPr/>
        </p:nvPicPr>
        <p:blipFill rotWithShape="1">
          <a:blip r:embed="rId4" cstate="print">
            <a:duotone>
              <a:prstClr val="black"/>
              <a:schemeClr val="accent2">
                <a:tint val="45000"/>
                <a:satMod val="400000"/>
              </a:schemeClr>
            </a:duotone>
            <a:extLst>
              <a:ext uri="{BEBA8EAE-BF5A-486C-A8C5-ECC9F3942E4B}">
                <a14:imgProps xmlns:a14="http://schemas.microsoft.com/office/drawing/2010/main">
                  <a14:imgLayer r:embed="rId5">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l="35247" r="36434"/>
          <a:stretch/>
        </p:blipFill>
        <p:spPr>
          <a:xfrm>
            <a:off x="5777713" y="6096000"/>
            <a:ext cx="712099" cy="639458"/>
          </a:xfrm>
          <a:prstGeom prst="rect">
            <a:avLst/>
          </a:prstGeom>
        </p:spPr>
      </p:pic>
      <p:pic>
        <p:nvPicPr>
          <p:cNvPr id="2" name="Picture 1"/>
          <p:cNvPicPr>
            <a:picLocks noChangeAspect="1"/>
          </p:cNvPicPr>
          <p:nvPr/>
        </p:nvPicPr>
        <p:blipFill>
          <a:blip r:embed="rId8"/>
          <a:stretch>
            <a:fillRect/>
          </a:stretch>
        </p:blipFill>
        <p:spPr>
          <a:xfrm>
            <a:off x="5027613" y="2619375"/>
            <a:ext cx="6551771" cy="1910581"/>
          </a:xfrm>
          <a:prstGeom prst="rect">
            <a:avLst/>
          </a:prstGeom>
        </p:spPr>
      </p:pic>
    </p:spTree>
    <p:extLst>
      <p:ext uri="{BB962C8B-B14F-4D97-AF65-F5344CB8AC3E}">
        <p14:creationId xmlns:p14="http://schemas.microsoft.com/office/powerpoint/2010/main" val="9726132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910" y="231607"/>
            <a:ext cx="11737004" cy="1143000"/>
          </a:xfrm>
        </p:spPr>
        <p:txBody>
          <a:bodyPr>
            <a:normAutofit/>
          </a:bodyPr>
          <a:lstStyle/>
          <a:p>
            <a:pPr algn="ctr"/>
            <a:r>
              <a:rPr lang="en-US" sz="4400" dirty="0"/>
              <a:t>How Does Industry Compare?</a:t>
            </a:r>
            <a:endParaRPr lang="en-US" sz="4800" dirty="0"/>
          </a:p>
        </p:txBody>
      </p:sp>
      <p:pic>
        <p:nvPicPr>
          <p:cNvPr id="10" name="Picture 9">
            <a:hlinkClick r:id="" action="ppaction://hlinkshowjump?jump=previousslide"/>
          </p:cNvPr>
          <p:cNvPicPr>
            <a:picLocks noChangeAspect="1"/>
          </p:cNvPicPr>
          <p:nvPr/>
        </p:nvPicPr>
        <p:blipFill rotWithShape="1">
          <a:blip r:embed="rId3" cstate="print">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r="72798"/>
          <a:stretch/>
        </p:blipFill>
        <p:spPr>
          <a:xfrm>
            <a:off x="4875212" y="6096000"/>
            <a:ext cx="684016" cy="639458"/>
          </a:xfrm>
          <a:prstGeom prst="rect">
            <a:avLst/>
          </a:prstGeom>
        </p:spPr>
      </p:pic>
      <p:pic>
        <p:nvPicPr>
          <p:cNvPr id="11" name="Picture 10">
            <a:hlinkClick r:id="" action="ppaction://hlinkshowjump?jump=nextslide"/>
          </p:cNvPr>
          <p:cNvPicPr>
            <a:picLocks noChangeAspect="1"/>
          </p:cNvPicPr>
          <p:nvPr/>
        </p:nvPicPr>
        <p:blipFill rotWithShape="1">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l="72898"/>
          <a:stretch/>
        </p:blipFill>
        <p:spPr>
          <a:xfrm>
            <a:off x="6708296" y="6096000"/>
            <a:ext cx="681515" cy="639458"/>
          </a:xfrm>
          <a:prstGeom prst="rect">
            <a:avLst/>
          </a:prstGeom>
        </p:spPr>
      </p:pic>
      <p:pic>
        <p:nvPicPr>
          <p:cNvPr id="12" name="Picture 11">
            <a:hlinkClick r:id="rId6" action="ppaction://hlinksldjump"/>
          </p:cNvPr>
          <p:cNvPicPr>
            <a:picLocks noChangeAspect="1"/>
          </p:cNvPicPr>
          <p:nvPr/>
        </p:nvPicPr>
        <p:blipFill rotWithShape="1">
          <a:blip r:embed="rId3" cstate="print">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l="35247" r="36434"/>
          <a:stretch/>
        </p:blipFill>
        <p:spPr>
          <a:xfrm>
            <a:off x="5777713" y="6096000"/>
            <a:ext cx="712099" cy="639458"/>
          </a:xfrm>
          <a:prstGeom prst="rect">
            <a:avLst/>
          </a:prstGeom>
        </p:spPr>
      </p:pic>
      <p:pic>
        <p:nvPicPr>
          <p:cNvPr id="7" name="Picture 6"/>
          <p:cNvPicPr>
            <a:picLocks noChangeAspect="1"/>
          </p:cNvPicPr>
          <p:nvPr/>
        </p:nvPicPr>
        <p:blipFill>
          <a:blip r:embed="rId7"/>
          <a:stretch>
            <a:fillRect/>
          </a:stretch>
        </p:blipFill>
        <p:spPr>
          <a:xfrm>
            <a:off x="3084428" y="1477100"/>
            <a:ext cx="6098667" cy="4418091"/>
          </a:xfrm>
          <a:prstGeom prst="rect">
            <a:avLst/>
          </a:prstGeom>
        </p:spPr>
      </p:pic>
    </p:spTree>
    <p:extLst>
      <p:ext uri="{BB962C8B-B14F-4D97-AF65-F5344CB8AC3E}">
        <p14:creationId xmlns:p14="http://schemas.microsoft.com/office/powerpoint/2010/main" val="162515919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910" y="231607"/>
            <a:ext cx="11737004" cy="1143000"/>
          </a:xfrm>
        </p:spPr>
        <p:txBody>
          <a:bodyPr>
            <a:normAutofit/>
          </a:bodyPr>
          <a:lstStyle/>
          <a:p>
            <a:pPr algn="ctr"/>
            <a:r>
              <a:rPr lang="en-US" sz="4400" dirty="0"/>
              <a:t>How Does Industry Compare?</a:t>
            </a:r>
            <a:endParaRPr lang="en-US" sz="4800" dirty="0"/>
          </a:p>
        </p:txBody>
      </p:sp>
      <p:pic>
        <p:nvPicPr>
          <p:cNvPr id="10" name="Picture 9">
            <a:hlinkClick r:id="" action="ppaction://hlinkshowjump?jump=previousslide"/>
          </p:cNvPr>
          <p:cNvPicPr>
            <a:picLocks noChangeAspect="1"/>
          </p:cNvPicPr>
          <p:nvPr/>
        </p:nvPicPr>
        <p:blipFill rotWithShape="1">
          <a:blip r:embed="rId3" cstate="print">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r="72798"/>
          <a:stretch/>
        </p:blipFill>
        <p:spPr>
          <a:xfrm>
            <a:off x="4875212" y="6096000"/>
            <a:ext cx="684016" cy="639458"/>
          </a:xfrm>
          <a:prstGeom prst="rect">
            <a:avLst/>
          </a:prstGeom>
        </p:spPr>
      </p:pic>
      <p:pic>
        <p:nvPicPr>
          <p:cNvPr id="11" name="Picture 10">
            <a:hlinkClick r:id="" action="ppaction://hlinkshowjump?jump=nextslide"/>
          </p:cNvPr>
          <p:cNvPicPr>
            <a:picLocks noChangeAspect="1"/>
          </p:cNvPicPr>
          <p:nvPr/>
        </p:nvPicPr>
        <p:blipFill rotWithShape="1">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l="72898"/>
          <a:stretch/>
        </p:blipFill>
        <p:spPr>
          <a:xfrm>
            <a:off x="6708296" y="6096000"/>
            <a:ext cx="681515" cy="639458"/>
          </a:xfrm>
          <a:prstGeom prst="rect">
            <a:avLst/>
          </a:prstGeom>
        </p:spPr>
      </p:pic>
      <p:pic>
        <p:nvPicPr>
          <p:cNvPr id="12" name="Picture 11">
            <a:hlinkClick r:id="rId6" action="ppaction://hlinksldjump"/>
          </p:cNvPr>
          <p:cNvPicPr>
            <a:picLocks noChangeAspect="1"/>
          </p:cNvPicPr>
          <p:nvPr/>
        </p:nvPicPr>
        <p:blipFill rotWithShape="1">
          <a:blip r:embed="rId3" cstate="print">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l="35247" r="36434"/>
          <a:stretch/>
        </p:blipFill>
        <p:spPr>
          <a:xfrm>
            <a:off x="5777713" y="6096000"/>
            <a:ext cx="712099" cy="639458"/>
          </a:xfrm>
          <a:prstGeom prst="rect">
            <a:avLst/>
          </a:prstGeom>
        </p:spPr>
      </p:pic>
      <p:pic>
        <p:nvPicPr>
          <p:cNvPr id="8" name="Picture 7"/>
          <p:cNvPicPr>
            <a:picLocks noChangeAspect="1"/>
          </p:cNvPicPr>
          <p:nvPr/>
        </p:nvPicPr>
        <p:blipFill>
          <a:blip r:embed="rId7"/>
          <a:stretch>
            <a:fillRect/>
          </a:stretch>
        </p:blipFill>
        <p:spPr>
          <a:xfrm>
            <a:off x="3086555" y="1473785"/>
            <a:ext cx="6094413" cy="4421405"/>
          </a:xfrm>
          <a:prstGeom prst="rect">
            <a:avLst/>
          </a:prstGeom>
        </p:spPr>
      </p:pic>
    </p:spTree>
    <p:extLst>
      <p:ext uri="{BB962C8B-B14F-4D97-AF65-F5344CB8AC3E}">
        <p14:creationId xmlns:p14="http://schemas.microsoft.com/office/powerpoint/2010/main" val="349725118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103812" y="5772090"/>
            <a:ext cx="914400" cy="400110"/>
          </a:xfrm>
          <a:prstGeom prst="rect">
            <a:avLst/>
          </a:prstGeom>
          <a:noFill/>
        </p:spPr>
        <p:txBody>
          <a:bodyPr wrap="square" rtlCol="0">
            <a:spAutoFit/>
          </a:bodyPr>
          <a:lstStyle/>
          <a:p>
            <a:pPr algn="ctr"/>
            <a:r>
              <a:rPr lang="en-US" sz="1200" dirty="0">
                <a:solidFill>
                  <a:schemeClr val="bg1"/>
                </a:solidFill>
                <a:latin typeface="Calibri" pitchFamily="34" charset="0"/>
                <a:cs typeface="Calibri" pitchFamily="34" charset="0"/>
              </a:rPr>
              <a:t>Low</a:t>
            </a:r>
          </a:p>
          <a:p>
            <a:pPr algn="ctr"/>
            <a:r>
              <a:rPr lang="en-US" sz="800" dirty="0">
                <a:solidFill>
                  <a:schemeClr val="bg1"/>
                </a:solidFill>
                <a:latin typeface="Calibri" pitchFamily="34" charset="0"/>
                <a:cs typeface="Calibri" pitchFamily="34" charset="0"/>
              </a:rPr>
              <a:t>Of Expectations</a:t>
            </a:r>
          </a:p>
        </p:txBody>
      </p:sp>
      <p:sp>
        <p:nvSpPr>
          <p:cNvPr id="17" name="Title 16"/>
          <p:cNvSpPr>
            <a:spLocks noGrp="1"/>
          </p:cNvSpPr>
          <p:nvPr>
            <p:ph type="title"/>
          </p:nvPr>
        </p:nvSpPr>
        <p:spPr/>
        <p:txBody>
          <a:bodyPr/>
          <a:lstStyle/>
          <a:p>
            <a:r>
              <a:rPr lang="en-US" dirty="0" smtClean="0"/>
              <a:t>Corn Price Changes</a:t>
            </a:r>
            <a:endParaRPr lang="en-US" dirty="0"/>
          </a:p>
        </p:txBody>
      </p:sp>
      <p:sp>
        <p:nvSpPr>
          <p:cNvPr id="3" name="Content Placeholder 2"/>
          <p:cNvSpPr>
            <a:spLocks noGrp="1"/>
          </p:cNvSpPr>
          <p:nvPr>
            <p:ph sz="half" idx="1"/>
          </p:nvPr>
        </p:nvSpPr>
        <p:spPr/>
        <p:txBody>
          <a:bodyPr/>
          <a:lstStyle/>
          <a:p>
            <a:endParaRPr lang="en-US"/>
          </a:p>
        </p:txBody>
      </p:sp>
      <p:pic>
        <p:nvPicPr>
          <p:cNvPr id="5" name="Content Placeholder 4"/>
          <p:cNvPicPr>
            <a:picLocks noGrp="1" noChangeAspect="1"/>
          </p:cNvPicPr>
          <p:nvPr>
            <p:ph sz="half" idx="2"/>
          </p:nvPr>
        </p:nvPicPr>
        <p:blipFill>
          <a:blip r:embed="rId3"/>
          <a:stretch>
            <a:fillRect/>
          </a:stretch>
        </p:blipFill>
        <p:spPr>
          <a:xfrm>
            <a:off x="5256211" y="1741548"/>
            <a:ext cx="6484877" cy="4050875"/>
          </a:xfrm>
          <a:prstGeom prst="rect">
            <a:avLst/>
          </a:prstGeom>
        </p:spPr>
      </p:pic>
      <p:pic>
        <p:nvPicPr>
          <p:cNvPr id="14" name="Picture 13">
            <a:hlinkClick r:id="" action="ppaction://hlinkshowjump?jump=previousslide"/>
          </p:cNvPr>
          <p:cNvPicPr>
            <a:picLocks noChangeAspect="1"/>
          </p:cNvPicPr>
          <p:nvPr/>
        </p:nvPicPr>
        <p:blipFill rotWithShape="1">
          <a:blip r:embed="rId4" cstate="print">
            <a:duotone>
              <a:prstClr val="black"/>
              <a:schemeClr val="accent2">
                <a:tint val="45000"/>
                <a:satMod val="400000"/>
              </a:schemeClr>
            </a:duotone>
            <a:extLst>
              <a:ext uri="{BEBA8EAE-BF5A-486C-A8C5-ECC9F3942E4B}">
                <a14:imgProps xmlns:a14="http://schemas.microsoft.com/office/drawing/2010/main">
                  <a14:imgLayer r:embed="rId5">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r="72798"/>
          <a:stretch/>
        </p:blipFill>
        <p:spPr>
          <a:xfrm>
            <a:off x="4875212" y="6096000"/>
            <a:ext cx="684016" cy="639458"/>
          </a:xfrm>
          <a:prstGeom prst="rect">
            <a:avLst/>
          </a:prstGeom>
        </p:spPr>
      </p:pic>
      <p:pic>
        <p:nvPicPr>
          <p:cNvPr id="15" name="Picture 14">
            <a:hlinkClick r:id="" action="ppaction://hlinkshowjump?jump=nextslide"/>
          </p:cNvPr>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l="72898"/>
          <a:stretch/>
        </p:blipFill>
        <p:spPr>
          <a:xfrm>
            <a:off x="6708296" y="6096000"/>
            <a:ext cx="681515" cy="639458"/>
          </a:xfrm>
          <a:prstGeom prst="rect">
            <a:avLst/>
          </a:prstGeom>
        </p:spPr>
      </p:pic>
      <p:pic>
        <p:nvPicPr>
          <p:cNvPr id="16" name="Picture 15">
            <a:hlinkClick r:id="rId7" action="ppaction://hlinksldjump"/>
          </p:cNvPr>
          <p:cNvPicPr>
            <a:picLocks noChangeAspect="1"/>
          </p:cNvPicPr>
          <p:nvPr/>
        </p:nvPicPr>
        <p:blipFill rotWithShape="1">
          <a:blip r:embed="rId4" cstate="print">
            <a:duotone>
              <a:prstClr val="black"/>
              <a:schemeClr val="accent2">
                <a:tint val="45000"/>
                <a:satMod val="400000"/>
              </a:schemeClr>
            </a:duotone>
            <a:extLst>
              <a:ext uri="{BEBA8EAE-BF5A-486C-A8C5-ECC9F3942E4B}">
                <a14:imgProps xmlns:a14="http://schemas.microsoft.com/office/drawing/2010/main">
                  <a14:imgLayer r:embed="rId5">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l="35247" r="36434"/>
          <a:stretch/>
        </p:blipFill>
        <p:spPr>
          <a:xfrm>
            <a:off x="5777713" y="6096000"/>
            <a:ext cx="712099" cy="639458"/>
          </a:xfrm>
          <a:prstGeom prst="rect">
            <a:avLst/>
          </a:prstGeom>
        </p:spPr>
      </p:pic>
    </p:spTree>
    <p:extLst>
      <p:ext uri="{BB962C8B-B14F-4D97-AF65-F5344CB8AC3E}">
        <p14:creationId xmlns:p14="http://schemas.microsoft.com/office/powerpoint/2010/main" val="8252354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6038660" y="1684822"/>
            <a:ext cx="6023415" cy="3888575"/>
          </a:xfrm>
          <a:prstGeom prst="rect">
            <a:avLst/>
          </a:prstGeom>
        </p:spPr>
      </p:pic>
      <p:sp>
        <p:nvSpPr>
          <p:cNvPr id="4" name="Title 3"/>
          <p:cNvSpPr>
            <a:spLocks noGrp="1"/>
          </p:cNvSpPr>
          <p:nvPr>
            <p:ph type="title"/>
          </p:nvPr>
        </p:nvSpPr>
        <p:spPr/>
        <p:txBody>
          <a:bodyPr/>
          <a:lstStyle/>
          <a:p>
            <a:r>
              <a:rPr lang="en-US" dirty="0"/>
              <a:t>Our History </a:t>
            </a:r>
            <a:endParaRPr lang="en-US" sz="2400" dirty="0"/>
          </a:p>
        </p:txBody>
      </p:sp>
      <p:sp>
        <p:nvSpPr>
          <p:cNvPr id="5" name="Text Placeholder 4"/>
          <p:cNvSpPr>
            <a:spLocks noGrp="1"/>
          </p:cNvSpPr>
          <p:nvPr>
            <p:ph type="body" sz="quarter" idx="13"/>
          </p:nvPr>
        </p:nvSpPr>
        <p:spPr/>
        <p:txBody>
          <a:bodyPr/>
          <a:lstStyle/>
          <a:p>
            <a:pPr marL="0" indent="0">
              <a:buNone/>
            </a:pPr>
            <a:r>
              <a:rPr lang="en-US" b="1" dirty="0">
                <a:solidFill>
                  <a:srgbClr val="46382E"/>
                </a:solidFill>
              </a:rPr>
              <a:t>Introduction of NASS</a:t>
            </a:r>
          </a:p>
          <a:p>
            <a:r>
              <a:rPr lang="en-US" dirty="0">
                <a:solidFill>
                  <a:srgbClr val="46382E"/>
                </a:solidFill>
                <a:latin typeface="Arial" panose="020B0604020202020204" pitchFamily="34" charset="0"/>
                <a:cs typeface="Arial" panose="020B0604020202020204" pitchFamily="34" charset="0"/>
              </a:rPr>
              <a:t>Established in 1863</a:t>
            </a:r>
          </a:p>
          <a:p>
            <a:r>
              <a:rPr lang="en-US" dirty="0">
                <a:solidFill>
                  <a:srgbClr val="46382E"/>
                </a:solidFill>
                <a:latin typeface="Arial" panose="020B0604020202020204" pitchFamily="34" charset="0"/>
                <a:cs typeface="Arial" panose="020B0604020202020204" pitchFamily="34" charset="0"/>
              </a:rPr>
              <a:t>Named the “Division of Statistics”</a:t>
            </a:r>
          </a:p>
          <a:p>
            <a:r>
              <a:rPr lang="en-US" dirty="0">
                <a:solidFill>
                  <a:srgbClr val="46382E"/>
                </a:solidFill>
                <a:latin typeface="Arial" panose="020B0604020202020204" pitchFamily="34" charset="0"/>
                <a:cs typeface="Arial" panose="020B0604020202020204" pitchFamily="34" charset="0"/>
              </a:rPr>
              <a:t>First report on crop conditions</a:t>
            </a:r>
          </a:p>
          <a:p>
            <a:pPr marL="0" indent="0">
              <a:buNone/>
            </a:pPr>
            <a:endParaRPr lang="en-US" b="1" dirty="0">
              <a:solidFill>
                <a:srgbClr val="46382E"/>
              </a:solidFill>
            </a:endParaRPr>
          </a:p>
          <a:p>
            <a:pPr marL="0" indent="0">
              <a:buNone/>
            </a:pPr>
            <a:r>
              <a:rPr lang="en-US" b="1" dirty="0">
                <a:solidFill>
                  <a:srgbClr val="46382E"/>
                </a:solidFill>
              </a:rPr>
              <a:t>NASS Today</a:t>
            </a:r>
          </a:p>
          <a:p>
            <a:r>
              <a:rPr lang="en-US" dirty="0">
                <a:solidFill>
                  <a:srgbClr val="46382E"/>
                </a:solidFill>
                <a:latin typeface="Arial" panose="020B0604020202020204" pitchFamily="34" charset="0"/>
                <a:cs typeface="Arial" panose="020B0604020202020204" pitchFamily="34" charset="0"/>
              </a:rPr>
              <a:t>More than 900 personnel</a:t>
            </a:r>
          </a:p>
          <a:p>
            <a:r>
              <a:rPr lang="en-US" dirty="0">
                <a:solidFill>
                  <a:srgbClr val="46382E"/>
                </a:solidFill>
                <a:latin typeface="Arial" panose="020B0604020202020204" pitchFamily="34" charset="0"/>
                <a:cs typeface="Arial" panose="020B0604020202020204" pitchFamily="34" charset="0"/>
              </a:rPr>
              <a:t>Serving all 50 states and Puerto Rico</a:t>
            </a:r>
          </a:p>
          <a:p>
            <a:r>
              <a:rPr lang="en-US" dirty="0">
                <a:solidFill>
                  <a:srgbClr val="46382E"/>
                </a:solidFill>
                <a:latin typeface="Arial" panose="020B0604020202020204" pitchFamily="34" charset="0"/>
                <a:cs typeface="Arial" panose="020B0604020202020204" pitchFamily="34" charset="0"/>
              </a:rPr>
              <a:t>Centralized data collection and </a:t>
            </a:r>
            <a:r>
              <a:rPr lang="en-US" dirty="0" smtClean="0">
                <a:solidFill>
                  <a:srgbClr val="46382E"/>
                </a:solidFill>
                <a:latin typeface="Arial" panose="020B0604020202020204" pitchFamily="34" charset="0"/>
                <a:cs typeface="Arial" panose="020B0604020202020204" pitchFamily="34" charset="0"/>
              </a:rPr>
              <a:t>processing</a:t>
            </a:r>
          </a:p>
          <a:p>
            <a:r>
              <a:rPr lang="en-US" dirty="0" smtClean="0">
                <a:solidFill>
                  <a:srgbClr val="46382E"/>
                </a:solidFill>
                <a:latin typeface="Arial" panose="020B0604020202020204" pitchFamily="34" charset="0"/>
                <a:cs typeface="Arial" panose="020B0604020202020204" pitchFamily="34" charset="0"/>
              </a:rPr>
              <a:t>3,000 enumerators</a:t>
            </a:r>
            <a:endParaRPr lang="en-US" dirty="0">
              <a:solidFill>
                <a:srgbClr val="46382E"/>
              </a:solidFill>
              <a:latin typeface="Arial" panose="020B0604020202020204" pitchFamily="34" charset="0"/>
              <a:cs typeface="Arial" panose="020B0604020202020204" pitchFamily="34" charset="0"/>
            </a:endParaRPr>
          </a:p>
          <a:p>
            <a:pPr marL="0" indent="0">
              <a:buNone/>
            </a:pPr>
            <a:endParaRPr lang="en-US" b="1" dirty="0">
              <a:solidFill>
                <a:srgbClr val="46382E"/>
              </a:solidFill>
            </a:endParaRPr>
          </a:p>
          <a:p>
            <a:endParaRPr lang="en-US" dirty="0">
              <a:solidFill>
                <a:srgbClr val="46382E"/>
              </a:solidFill>
              <a:latin typeface="Arial" panose="020B0604020202020204" pitchFamily="34" charset="0"/>
              <a:cs typeface="Arial" panose="020B0604020202020204" pitchFamily="34" charset="0"/>
            </a:endParaRPr>
          </a:p>
          <a:p>
            <a:pPr marL="0" indent="0">
              <a:buNone/>
            </a:pPr>
            <a:endParaRPr lang="en-US" b="1" dirty="0">
              <a:solidFill>
                <a:srgbClr val="46382E"/>
              </a:solidFill>
            </a:endParaRPr>
          </a:p>
          <a:p>
            <a:endParaRPr lang="en-US" dirty="0"/>
          </a:p>
        </p:txBody>
      </p:sp>
      <p:pic>
        <p:nvPicPr>
          <p:cNvPr id="20" name="Picture 19">
            <a:hlinkClick r:id="" action="ppaction://hlinkshowjump?jump=previousslide"/>
          </p:cNvPr>
          <p:cNvPicPr>
            <a:picLocks noChangeAspect="1"/>
          </p:cNvPicPr>
          <p:nvPr/>
        </p:nvPicPr>
        <p:blipFill rotWithShape="1">
          <a:blip r:embed="rId4" cstate="print">
            <a:duotone>
              <a:prstClr val="black"/>
              <a:schemeClr val="accent2">
                <a:tint val="45000"/>
                <a:satMod val="400000"/>
              </a:schemeClr>
            </a:duotone>
            <a:extLst>
              <a:ext uri="{BEBA8EAE-BF5A-486C-A8C5-ECC9F3942E4B}">
                <a14:imgProps xmlns:a14="http://schemas.microsoft.com/office/drawing/2010/main">
                  <a14:imgLayer r:embed="rId5">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r="72798"/>
          <a:stretch/>
        </p:blipFill>
        <p:spPr>
          <a:xfrm>
            <a:off x="4875212" y="6096000"/>
            <a:ext cx="684016" cy="639458"/>
          </a:xfrm>
          <a:prstGeom prst="rect">
            <a:avLst/>
          </a:prstGeom>
        </p:spPr>
      </p:pic>
      <p:pic>
        <p:nvPicPr>
          <p:cNvPr id="21" name="Picture 20">
            <a:hlinkClick r:id="" action="ppaction://hlinkshowjump?jump=nextslide"/>
          </p:cNvPr>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l="72898"/>
          <a:stretch/>
        </p:blipFill>
        <p:spPr>
          <a:xfrm>
            <a:off x="6708296" y="6096000"/>
            <a:ext cx="681515" cy="639458"/>
          </a:xfrm>
          <a:prstGeom prst="rect">
            <a:avLst/>
          </a:prstGeom>
        </p:spPr>
      </p:pic>
      <p:pic>
        <p:nvPicPr>
          <p:cNvPr id="22" name="Picture 21">
            <a:hlinkClick r:id="rId7" action="ppaction://hlinksldjump"/>
          </p:cNvPr>
          <p:cNvPicPr>
            <a:picLocks noChangeAspect="1"/>
          </p:cNvPicPr>
          <p:nvPr/>
        </p:nvPicPr>
        <p:blipFill rotWithShape="1">
          <a:blip r:embed="rId4" cstate="print">
            <a:duotone>
              <a:prstClr val="black"/>
              <a:schemeClr val="accent2">
                <a:tint val="45000"/>
                <a:satMod val="400000"/>
              </a:schemeClr>
            </a:duotone>
            <a:extLst>
              <a:ext uri="{BEBA8EAE-BF5A-486C-A8C5-ECC9F3942E4B}">
                <a14:imgProps xmlns:a14="http://schemas.microsoft.com/office/drawing/2010/main">
                  <a14:imgLayer r:embed="rId5">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l="35247" r="36434"/>
          <a:stretch/>
        </p:blipFill>
        <p:spPr>
          <a:xfrm>
            <a:off x="5777713" y="6096000"/>
            <a:ext cx="712099" cy="639458"/>
          </a:xfrm>
          <a:prstGeom prst="rect">
            <a:avLst/>
          </a:prstGeom>
        </p:spPr>
      </p:pic>
    </p:spTree>
    <p:extLst>
      <p:ext uri="{BB962C8B-B14F-4D97-AF65-F5344CB8AC3E}">
        <p14:creationId xmlns:p14="http://schemas.microsoft.com/office/powerpoint/2010/main" val="277554005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427412" y="5791200"/>
            <a:ext cx="914400" cy="400110"/>
          </a:xfrm>
          <a:prstGeom prst="rect">
            <a:avLst/>
          </a:prstGeom>
          <a:noFill/>
        </p:spPr>
        <p:txBody>
          <a:bodyPr wrap="square" rtlCol="0">
            <a:spAutoFit/>
          </a:bodyPr>
          <a:lstStyle/>
          <a:p>
            <a:pPr algn="ctr"/>
            <a:r>
              <a:rPr lang="en-US" sz="1200" dirty="0">
                <a:solidFill>
                  <a:schemeClr val="bg1"/>
                </a:solidFill>
                <a:latin typeface="Calibri" pitchFamily="34" charset="0"/>
                <a:cs typeface="Calibri" pitchFamily="34" charset="0"/>
              </a:rPr>
              <a:t>NASS</a:t>
            </a:r>
          </a:p>
          <a:p>
            <a:pPr algn="ctr"/>
            <a:r>
              <a:rPr lang="en-US" sz="800" dirty="0">
                <a:solidFill>
                  <a:schemeClr val="bg1"/>
                </a:solidFill>
                <a:latin typeface="Calibri" pitchFamily="34" charset="0"/>
                <a:cs typeface="Calibri" pitchFamily="34" charset="0"/>
              </a:rPr>
              <a:t>Estimate</a:t>
            </a:r>
          </a:p>
        </p:txBody>
      </p:sp>
      <p:sp>
        <p:nvSpPr>
          <p:cNvPr id="7" name="TextBox 6"/>
          <p:cNvSpPr txBox="1"/>
          <p:nvPr/>
        </p:nvSpPr>
        <p:spPr>
          <a:xfrm>
            <a:off x="5103812" y="5772090"/>
            <a:ext cx="914400" cy="400110"/>
          </a:xfrm>
          <a:prstGeom prst="rect">
            <a:avLst/>
          </a:prstGeom>
          <a:noFill/>
        </p:spPr>
        <p:txBody>
          <a:bodyPr wrap="square" rtlCol="0">
            <a:spAutoFit/>
          </a:bodyPr>
          <a:lstStyle/>
          <a:p>
            <a:pPr algn="ctr"/>
            <a:r>
              <a:rPr lang="en-US" sz="1200" dirty="0">
                <a:solidFill>
                  <a:schemeClr val="bg1"/>
                </a:solidFill>
                <a:latin typeface="Calibri" pitchFamily="34" charset="0"/>
                <a:cs typeface="Calibri" pitchFamily="34" charset="0"/>
              </a:rPr>
              <a:t>Low</a:t>
            </a:r>
          </a:p>
          <a:p>
            <a:pPr algn="ctr"/>
            <a:r>
              <a:rPr lang="en-US" sz="800" dirty="0">
                <a:solidFill>
                  <a:schemeClr val="bg1"/>
                </a:solidFill>
                <a:latin typeface="Calibri" pitchFamily="34" charset="0"/>
                <a:cs typeface="Calibri" pitchFamily="34" charset="0"/>
              </a:rPr>
              <a:t>Of Expectations</a:t>
            </a:r>
          </a:p>
        </p:txBody>
      </p:sp>
      <p:sp>
        <p:nvSpPr>
          <p:cNvPr id="17" name="Title 16"/>
          <p:cNvSpPr>
            <a:spLocks noGrp="1"/>
          </p:cNvSpPr>
          <p:nvPr>
            <p:ph type="title"/>
          </p:nvPr>
        </p:nvSpPr>
        <p:spPr/>
        <p:txBody>
          <a:bodyPr/>
          <a:lstStyle/>
          <a:p>
            <a:r>
              <a:rPr lang="en-US" dirty="0" smtClean="0"/>
              <a:t>Soybean Price Changes</a:t>
            </a:r>
            <a:endParaRPr lang="en-US" dirty="0"/>
          </a:p>
        </p:txBody>
      </p:sp>
      <p:sp>
        <p:nvSpPr>
          <p:cNvPr id="2" name="Content Placeholder 1"/>
          <p:cNvSpPr>
            <a:spLocks noGrp="1"/>
          </p:cNvSpPr>
          <p:nvPr>
            <p:ph sz="quarter" idx="4"/>
          </p:nvPr>
        </p:nvSpPr>
        <p:spPr/>
        <p:txBody>
          <a:bodyPr/>
          <a:lstStyle/>
          <a:p>
            <a:endParaRPr lang="en-US"/>
          </a:p>
        </p:txBody>
      </p:sp>
      <p:pic>
        <p:nvPicPr>
          <p:cNvPr id="14" name="Picture 13">
            <a:hlinkClick r:id="" action="ppaction://hlinkshowjump?jump=previousslide"/>
          </p:cNvPr>
          <p:cNvPicPr>
            <a:picLocks noChangeAspect="1"/>
          </p:cNvPicPr>
          <p:nvPr/>
        </p:nvPicPr>
        <p:blipFill rotWithShape="1">
          <a:blip r:embed="rId3" cstate="print">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r="72798"/>
          <a:stretch/>
        </p:blipFill>
        <p:spPr>
          <a:xfrm>
            <a:off x="4875212" y="6096000"/>
            <a:ext cx="684016" cy="639458"/>
          </a:xfrm>
          <a:prstGeom prst="rect">
            <a:avLst/>
          </a:prstGeom>
        </p:spPr>
      </p:pic>
      <p:pic>
        <p:nvPicPr>
          <p:cNvPr id="15" name="Picture 14">
            <a:hlinkClick r:id="" action="ppaction://hlinkshowjump?jump=nextslide"/>
          </p:cNvPr>
          <p:cNvPicPr>
            <a:picLocks noChangeAspect="1"/>
          </p:cNvPicPr>
          <p:nvPr/>
        </p:nvPicPr>
        <p:blipFill rotWithShape="1">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l="72898"/>
          <a:stretch/>
        </p:blipFill>
        <p:spPr>
          <a:xfrm>
            <a:off x="6708296" y="6096000"/>
            <a:ext cx="681515" cy="639458"/>
          </a:xfrm>
          <a:prstGeom prst="rect">
            <a:avLst/>
          </a:prstGeom>
        </p:spPr>
      </p:pic>
      <p:pic>
        <p:nvPicPr>
          <p:cNvPr id="16" name="Picture 15">
            <a:hlinkClick r:id="rId6" action="ppaction://hlinksldjump"/>
          </p:cNvPr>
          <p:cNvPicPr>
            <a:picLocks noChangeAspect="1"/>
          </p:cNvPicPr>
          <p:nvPr/>
        </p:nvPicPr>
        <p:blipFill rotWithShape="1">
          <a:blip r:embed="rId3" cstate="print">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l="35247" r="36434"/>
          <a:stretch/>
        </p:blipFill>
        <p:spPr>
          <a:xfrm>
            <a:off x="5777713" y="6096000"/>
            <a:ext cx="712099" cy="639458"/>
          </a:xfrm>
          <a:prstGeom prst="rect">
            <a:avLst/>
          </a:prstGeom>
        </p:spPr>
      </p:pic>
      <p:pic>
        <p:nvPicPr>
          <p:cNvPr id="8" name="Content Placeholder 7"/>
          <p:cNvPicPr>
            <a:picLocks noGrp="1" noChangeAspect="1"/>
          </p:cNvPicPr>
          <p:nvPr>
            <p:ph sz="half" idx="2"/>
          </p:nvPr>
        </p:nvPicPr>
        <p:blipFill>
          <a:blip r:embed="rId7"/>
          <a:stretch>
            <a:fillRect/>
          </a:stretch>
        </p:blipFill>
        <p:spPr>
          <a:xfrm>
            <a:off x="83216" y="1656011"/>
            <a:ext cx="6965837" cy="4201616"/>
          </a:xfrm>
          <a:prstGeom prst="rect">
            <a:avLst/>
          </a:prstGeom>
        </p:spPr>
      </p:pic>
    </p:spTree>
    <p:extLst>
      <p:ext uri="{BB962C8B-B14F-4D97-AF65-F5344CB8AC3E}">
        <p14:creationId xmlns:p14="http://schemas.microsoft.com/office/powerpoint/2010/main" val="10936927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6734017" y="1512938"/>
            <a:ext cx="3368990" cy="4365523"/>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Response is Important</a:t>
            </a:r>
            <a:endParaRPr lang="en-US" dirty="0"/>
          </a:p>
        </p:txBody>
      </p:sp>
      <p:sp>
        <p:nvSpPr>
          <p:cNvPr id="3" name="Content Placeholder 2"/>
          <p:cNvSpPr>
            <a:spLocks noGrp="1"/>
          </p:cNvSpPr>
          <p:nvPr>
            <p:ph sz="half" idx="1"/>
          </p:nvPr>
        </p:nvSpPr>
        <p:spPr/>
        <p:txBody>
          <a:bodyPr/>
          <a:lstStyle/>
          <a:p>
            <a:endParaRPr lang="en-US"/>
          </a:p>
        </p:txBody>
      </p:sp>
      <p:pic>
        <p:nvPicPr>
          <p:cNvPr id="5" name="Picture 4">
            <a:hlinkClick r:id="" action="ppaction://hlinkshowjump?jump=previousslide"/>
          </p:cNvPr>
          <p:cNvPicPr>
            <a:picLocks noChangeAspect="1"/>
          </p:cNvPicPr>
          <p:nvPr/>
        </p:nvPicPr>
        <p:blipFill rotWithShape="1">
          <a:blip r:embed="rId4" cstate="print">
            <a:duotone>
              <a:prstClr val="black"/>
              <a:schemeClr val="accent2">
                <a:tint val="45000"/>
                <a:satMod val="400000"/>
              </a:schemeClr>
            </a:duotone>
            <a:extLst>
              <a:ext uri="{BEBA8EAE-BF5A-486C-A8C5-ECC9F3942E4B}">
                <a14:imgProps xmlns:a14="http://schemas.microsoft.com/office/drawing/2010/main">
                  <a14:imgLayer r:embed="rId5">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r="72798"/>
          <a:stretch/>
        </p:blipFill>
        <p:spPr>
          <a:xfrm>
            <a:off x="4875212" y="6096000"/>
            <a:ext cx="684016" cy="639458"/>
          </a:xfrm>
          <a:prstGeom prst="rect">
            <a:avLst/>
          </a:prstGeom>
        </p:spPr>
      </p:pic>
      <p:pic>
        <p:nvPicPr>
          <p:cNvPr id="6" name="Picture 5">
            <a:hlinkClick r:id="" action="ppaction://hlinkshowjump?jump=nextslide"/>
          </p:cNvPr>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l="72898"/>
          <a:stretch/>
        </p:blipFill>
        <p:spPr>
          <a:xfrm>
            <a:off x="6708296" y="6096000"/>
            <a:ext cx="681515" cy="639458"/>
          </a:xfrm>
          <a:prstGeom prst="rect">
            <a:avLst/>
          </a:prstGeom>
        </p:spPr>
      </p:pic>
      <p:pic>
        <p:nvPicPr>
          <p:cNvPr id="7" name="Picture 6">
            <a:hlinkClick r:id="rId7" action="ppaction://hlinksldjump"/>
          </p:cNvPr>
          <p:cNvPicPr>
            <a:picLocks noChangeAspect="1"/>
          </p:cNvPicPr>
          <p:nvPr/>
        </p:nvPicPr>
        <p:blipFill rotWithShape="1">
          <a:blip r:embed="rId4" cstate="print">
            <a:duotone>
              <a:prstClr val="black"/>
              <a:schemeClr val="accent2">
                <a:tint val="45000"/>
                <a:satMod val="400000"/>
              </a:schemeClr>
            </a:duotone>
            <a:extLst>
              <a:ext uri="{BEBA8EAE-BF5A-486C-A8C5-ECC9F3942E4B}">
                <a14:imgProps xmlns:a14="http://schemas.microsoft.com/office/drawing/2010/main">
                  <a14:imgLayer r:embed="rId5">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l="35247" r="36434"/>
          <a:stretch/>
        </p:blipFill>
        <p:spPr>
          <a:xfrm>
            <a:off x="5777713" y="6096000"/>
            <a:ext cx="712099" cy="639458"/>
          </a:xfrm>
          <a:prstGeom prst="rect">
            <a:avLst/>
          </a:prstGeom>
        </p:spPr>
      </p:pic>
    </p:spTree>
    <p:extLst>
      <p:ext uri="{BB962C8B-B14F-4D97-AF65-F5344CB8AC3E}">
        <p14:creationId xmlns:p14="http://schemas.microsoft.com/office/powerpoint/2010/main" val="356533758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latin typeface="Georgia" panose="02040502050405020303" pitchFamily="18" charset="0"/>
                <a:cs typeface="Calibri" pitchFamily="34" charset="0"/>
              </a:rPr>
              <a:t>Farm Programs Depend on Farmer-Reported NASS State and County Data</a:t>
            </a:r>
          </a:p>
        </p:txBody>
      </p:sp>
      <p:sp>
        <p:nvSpPr>
          <p:cNvPr id="3" name="Content Placeholder 2"/>
          <p:cNvSpPr>
            <a:spLocks noGrp="1"/>
          </p:cNvSpPr>
          <p:nvPr>
            <p:ph type="body" sz="quarter" idx="12"/>
          </p:nvPr>
        </p:nvSpPr>
        <p:spPr/>
        <p:txBody>
          <a:bodyPr>
            <a:normAutofit/>
          </a:bodyPr>
          <a:lstStyle/>
          <a:p>
            <a:r>
              <a:rPr lang="en-US" dirty="0" smtClean="0">
                <a:latin typeface="Calibri" pitchFamily="34" charset="0"/>
                <a:cs typeface="Calibri" pitchFamily="34" charset="0"/>
              </a:rPr>
              <a:t>County loan Rates for Wheat, Feed Grains &amp; Oilseeds</a:t>
            </a:r>
          </a:p>
          <a:p>
            <a:r>
              <a:rPr lang="en-US" dirty="0" smtClean="0">
                <a:latin typeface="Calibri" pitchFamily="34" charset="0"/>
                <a:cs typeface="Calibri" pitchFamily="34" charset="0"/>
              </a:rPr>
              <a:t>Regional Loan Rates for Pulses</a:t>
            </a:r>
          </a:p>
          <a:p>
            <a:r>
              <a:rPr lang="en-US" dirty="0" smtClean="0">
                <a:latin typeface="Calibri" pitchFamily="34" charset="0"/>
                <a:cs typeface="Calibri" pitchFamily="34" charset="0"/>
              </a:rPr>
              <a:t>Loan Repayment Rates</a:t>
            </a:r>
          </a:p>
          <a:p>
            <a:r>
              <a:rPr lang="en-US" dirty="0" smtClean="0">
                <a:latin typeface="Calibri" pitchFamily="34" charset="0"/>
                <a:cs typeface="Calibri" pitchFamily="34" charset="0"/>
              </a:rPr>
              <a:t>Program Parameters for ACRE and CCP and ARC and PLC</a:t>
            </a:r>
          </a:p>
          <a:p>
            <a:r>
              <a:rPr lang="en-US" dirty="0" smtClean="0">
                <a:latin typeface="Calibri" pitchFamily="34" charset="0"/>
                <a:cs typeface="Calibri" pitchFamily="34" charset="0"/>
              </a:rPr>
              <a:t>Livestock Disaster Assistance Programs</a:t>
            </a:r>
          </a:p>
          <a:p>
            <a:r>
              <a:rPr lang="en-US" dirty="0" smtClean="0">
                <a:latin typeface="Calibri" pitchFamily="34" charset="0"/>
                <a:cs typeface="Calibri" pitchFamily="34" charset="0"/>
              </a:rPr>
              <a:t>Dairy Programs</a:t>
            </a:r>
          </a:p>
          <a:p>
            <a:r>
              <a:rPr lang="en-US" dirty="0" smtClean="0">
                <a:latin typeface="Calibri" pitchFamily="34" charset="0"/>
                <a:cs typeface="Calibri" pitchFamily="34" charset="0"/>
              </a:rPr>
              <a:t>Conservation Reserve Program (CRP)</a:t>
            </a:r>
          </a:p>
        </p:txBody>
      </p:sp>
      <p:pic>
        <p:nvPicPr>
          <p:cNvPr id="4" name="Picture 3">
            <a:hlinkClick r:id="" action="ppaction://hlinkshowjump?jump=previousslide"/>
          </p:cNvPr>
          <p:cNvPicPr>
            <a:picLocks noChangeAspect="1"/>
          </p:cNvPicPr>
          <p:nvPr/>
        </p:nvPicPr>
        <p:blipFill rotWithShape="1">
          <a:blip r:embed="rId3" cstate="print">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r="72798"/>
          <a:stretch/>
        </p:blipFill>
        <p:spPr>
          <a:xfrm>
            <a:off x="4875212" y="6096000"/>
            <a:ext cx="684016" cy="639458"/>
          </a:xfrm>
          <a:prstGeom prst="rect">
            <a:avLst/>
          </a:prstGeom>
        </p:spPr>
      </p:pic>
      <p:pic>
        <p:nvPicPr>
          <p:cNvPr id="5" name="Picture 4">
            <a:hlinkClick r:id="" action="ppaction://hlinkshowjump?jump=nextslide"/>
          </p:cNvPr>
          <p:cNvPicPr>
            <a:picLocks noChangeAspect="1"/>
          </p:cNvPicPr>
          <p:nvPr/>
        </p:nvPicPr>
        <p:blipFill rotWithShape="1">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l="72898"/>
          <a:stretch/>
        </p:blipFill>
        <p:spPr>
          <a:xfrm>
            <a:off x="6708296" y="6096000"/>
            <a:ext cx="681515" cy="639458"/>
          </a:xfrm>
          <a:prstGeom prst="rect">
            <a:avLst/>
          </a:prstGeom>
        </p:spPr>
      </p:pic>
      <p:pic>
        <p:nvPicPr>
          <p:cNvPr id="6" name="Picture 5">
            <a:hlinkClick r:id="rId6" action="ppaction://hlinksldjump"/>
          </p:cNvPr>
          <p:cNvPicPr>
            <a:picLocks noChangeAspect="1"/>
          </p:cNvPicPr>
          <p:nvPr/>
        </p:nvPicPr>
        <p:blipFill rotWithShape="1">
          <a:blip r:embed="rId3" cstate="print">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l="35247" r="36434"/>
          <a:stretch/>
        </p:blipFill>
        <p:spPr>
          <a:xfrm>
            <a:off x="5777713" y="6096000"/>
            <a:ext cx="712099" cy="639458"/>
          </a:xfrm>
          <a:prstGeom prst="rect">
            <a:avLst/>
          </a:prstGeom>
        </p:spPr>
      </p:pic>
    </p:spTree>
    <p:extLst>
      <p:ext uri="{BB962C8B-B14F-4D97-AF65-F5344CB8AC3E}">
        <p14:creationId xmlns:p14="http://schemas.microsoft.com/office/powerpoint/2010/main" val="169874883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latin typeface="Georgia" panose="02040502050405020303" pitchFamily="18" charset="0"/>
                <a:cs typeface="Calibri" pitchFamily="34" charset="0"/>
              </a:rPr>
              <a:t>Farm Programs Depend on Farmer-Reported NASS State and County Data</a:t>
            </a:r>
          </a:p>
        </p:txBody>
      </p:sp>
      <p:sp>
        <p:nvSpPr>
          <p:cNvPr id="3" name="Content Placeholder 2"/>
          <p:cNvSpPr>
            <a:spLocks noGrp="1"/>
          </p:cNvSpPr>
          <p:nvPr>
            <p:ph type="body" sz="quarter" idx="12"/>
          </p:nvPr>
        </p:nvSpPr>
        <p:spPr/>
        <p:txBody>
          <a:bodyPr>
            <a:normAutofit/>
          </a:bodyPr>
          <a:lstStyle/>
          <a:p>
            <a:r>
              <a:rPr lang="en-US" dirty="0" smtClean="0">
                <a:latin typeface="Calibri" pitchFamily="34" charset="0"/>
                <a:cs typeface="Calibri" pitchFamily="34" charset="0"/>
              </a:rPr>
              <a:t>Area Risk Protection Insurance Plan</a:t>
            </a:r>
          </a:p>
          <a:p>
            <a:r>
              <a:rPr lang="en-US" dirty="0" smtClean="0">
                <a:latin typeface="Calibri" pitchFamily="34" charset="0"/>
                <a:cs typeface="Calibri" pitchFamily="34" charset="0"/>
              </a:rPr>
              <a:t>Actual Revenue History (ARH) Pilot Program</a:t>
            </a:r>
          </a:p>
          <a:p>
            <a:r>
              <a:rPr lang="en-US" dirty="0" smtClean="0">
                <a:latin typeface="Calibri" pitchFamily="34" charset="0"/>
                <a:cs typeface="Calibri" pitchFamily="34" charset="0"/>
              </a:rPr>
              <a:t>Establishment of Transitional Yields</a:t>
            </a:r>
          </a:p>
          <a:p>
            <a:r>
              <a:rPr lang="en-US" dirty="0" smtClean="0">
                <a:latin typeface="Calibri" pitchFamily="34" charset="0"/>
                <a:cs typeface="Calibri" pitchFamily="34" charset="0"/>
              </a:rPr>
              <a:t>Establishment of Price Elections on Non-Program Crops</a:t>
            </a:r>
          </a:p>
        </p:txBody>
      </p:sp>
      <p:pic>
        <p:nvPicPr>
          <p:cNvPr id="4" name="Picture 3">
            <a:hlinkClick r:id="" action="ppaction://hlinkshowjump?jump=previousslide"/>
          </p:cNvPr>
          <p:cNvPicPr>
            <a:picLocks noChangeAspect="1"/>
          </p:cNvPicPr>
          <p:nvPr/>
        </p:nvPicPr>
        <p:blipFill rotWithShape="1">
          <a:blip r:embed="rId3" cstate="print">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r="72798"/>
          <a:stretch/>
        </p:blipFill>
        <p:spPr>
          <a:xfrm>
            <a:off x="4875212" y="6096000"/>
            <a:ext cx="684016" cy="639458"/>
          </a:xfrm>
          <a:prstGeom prst="rect">
            <a:avLst/>
          </a:prstGeom>
        </p:spPr>
      </p:pic>
      <p:pic>
        <p:nvPicPr>
          <p:cNvPr id="5" name="Picture 4">
            <a:hlinkClick r:id="" action="ppaction://hlinkshowjump?jump=nextslide"/>
          </p:cNvPr>
          <p:cNvPicPr>
            <a:picLocks noChangeAspect="1"/>
          </p:cNvPicPr>
          <p:nvPr/>
        </p:nvPicPr>
        <p:blipFill rotWithShape="1">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l="72898"/>
          <a:stretch/>
        </p:blipFill>
        <p:spPr>
          <a:xfrm>
            <a:off x="6708296" y="6096000"/>
            <a:ext cx="681515" cy="639458"/>
          </a:xfrm>
          <a:prstGeom prst="rect">
            <a:avLst/>
          </a:prstGeom>
        </p:spPr>
      </p:pic>
      <p:pic>
        <p:nvPicPr>
          <p:cNvPr id="6" name="Picture 5">
            <a:hlinkClick r:id="rId6" action="ppaction://hlinksldjump"/>
          </p:cNvPr>
          <p:cNvPicPr>
            <a:picLocks noChangeAspect="1"/>
          </p:cNvPicPr>
          <p:nvPr/>
        </p:nvPicPr>
        <p:blipFill rotWithShape="1">
          <a:blip r:embed="rId3" cstate="print">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l="35247" r="36434"/>
          <a:stretch/>
        </p:blipFill>
        <p:spPr>
          <a:xfrm>
            <a:off x="5777713" y="6096000"/>
            <a:ext cx="712099" cy="639458"/>
          </a:xfrm>
          <a:prstGeom prst="rect">
            <a:avLst/>
          </a:prstGeom>
        </p:spPr>
      </p:pic>
    </p:spTree>
    <p:extLst>
      <p:ext uri="{BB962C8B-B14F-4D97-AF65-F5344CB8AC3E}">
        <p14:creationId xmlns:p14="http://schemas.microsoft.com/office/powerpoint/2010/main" val="28471406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Agricultural Statistics Board. </a:t>
            </a:r>
            <a:r>
              <a:rPr lang="en-US" dirty="0"/>
              <a:t>. .</a:t>
            </a:r>
          </a:p>
        </p:txBody>
      </p:sp>
      <p:sp>
        <p:nvSpPr>
          <p:cNvPr id="5" name="Text Placeholder 4"/>
          <p:cNvSpPr>
            <a:spLocks noGrp="1"/>
          </p:cNvSpPr>
          <p:nvPr>
            <p:ph sz="half" idx="1"/>
          </p:nvPr>
        </p:nvSpPr>
        <p:spPr>
          <a:xfrm>
            <a:off x="379413" y="1600201"/>
            <a:ext cx="4061958" cy="4190999"/>
          </a:xfrm>
        </p:spPr>
        <p:txBody>
          <a:bodyPr>
            <a:normAutofit/>
          </a:bodyPr>
          <a:lstStyle/>
          <a:p>
            <a:r>
              <a:rPr lang="en-US" sz="3200" dirty="0" smtClean="0"/>
              <a:t>Join us for “Lockup”</a:t>
            </a:r>
            <a:endParaRPr lang="en-US" sz="3200" baseline="30000" dirty="0"/>
          </a:p>
        </p:txBody>
      </p:sp>
      <p:pic>
        <p:nvPicPr>
          <p:cNvPr id="9" name="Picture 8">
            <a:hlinkClick r:id="" action="ppaction://hlinkshowjump?jump=previousslide"/>
          </p:cNvPr>
          <p:cNvPicPr>
            <a:picLocks noChangeAspect="1"/>
          </p:cNvPicPr>
          <p:nvPr/>
        </p:nvPicPr>
        <p:blipFill rotWithShape="1">
          <a:blip r:embed="rId3" cstate="print">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r="72798"/>
          <a:stretch/>
        </p:blipFill>
        <p:spPr>
          <a:xfrm>
            <a:off x="4875212" y="6096000"/>
            <a:ext cx="684016" cy="639458"/>
          </a:xfrm>
          <a:prstGeom prst="rect">
            <a:avLst/>
          </a:prstGeom>
        </p:spPr>
      </p:pic>
      <p:pic>
        <p:nvPicPr>
          <p:cNvPr id="10" name="Picture 9">
            <a:hlinkClick r:id="" action="ppaction://hlinkshowjump?jump=nextslide"/>
          </p:cNvPr>
          <p:cNvPicPr>
            <a:picLocks noChangeAspect="1"/>
          </p:cNvPicPr>
          <p:nvPr/>
        </p:nvPicPr>
        <p:blipFill rotWithShape="1">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l="72898"/>
          <a:stretch/>
        </p:blipFill>
        <p:spPr>
          <a:xfrm>
            <a:off x="6708296" y="6096000"/>
            <a:ext cx="681515" cy="639458"/>
          </a:xfrm>
          <a:prstGeom prst="rect">
            <a:avLst/>
          </a:prstGeom>
        </p:spPr>
      </p:pic>
      <p:pic>
        <p:nvPicPr>
          <p:cNvPr id="11" name="Picture 10">
            <a:hlinkClick r:id="rId6" action="ppaction://hlinksldjump"/>
          </p:cNvPr>
          <p:cNvPicPr>
            <a:picLocks noChangeAspect="1"/>
          </p:cNvPicPr>
          <p:nvPr/>
        </p:nvPicPr>
        <p:blipFill rotWithShape="1">
          <a:blip r:embed="rId3" cstate="print">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l="35247" r="36434"/>
          <a:stretch/>
        </p:blipFill>
        <p:spPr>
          <a:xfrm>
            <a:off x="5777713" y="6096000"/>
            <a:ext cx="712099" cy="639458"/>
          </a:xfrm>
          <a:prstGeom prst="rect">
            <a:avLst/>
          </a:prstGeom>
        </p:spPr>
      </p:pic>
      <p:pic>
        <p:nvPicPr>
          <p:cNvPr id="8" name="Picture 4111" descr="Lockup Photo"/>
          <p:cNvPicPr>
            <a:picLocks noGrp="1" noChangeAspect="1" noChangeArrowheads="1"/>
          </p:cNvPicPr>
          <p:nvPr>
            <p:ph sz="half" idx="2"/>
          </p:nvPr>
        </p:nvPicPr>
        <p:blipFill>
          <a:blip r:embed="rId7" cstate="print"/>
          <a:srcRect/>
          <a:stretch>
            <a:fillRect/>
          </a:stretch>
        </p:blipFill>
        <p:spPr bwMode="auto">
          <a:xfrm>
            <a:off x="5397294" y="1600201"/>
            <a:ext cx="2766317" cy="1893610"/>
          </a:xfrm>
          <a:prstGeom prst="rect">
            <a:avLst/>
          </a:prstGeom>
          <a:noFill/>
        </p:spPr>
      </p:pic>
      <p:pic>
        <p:nvPicPr>
          <p:cNvPr id="12" name="Content Placeholder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63611" y="1600201"/>
            <a:ext cx="2529652" cy="1898102"/>
          </a:xfrm>
          <a:prstGeom prst="rect">
            <a:avLst/>
          </a:prstGeom>
        </p:spPr>
      </p:pic>
      <p:pic>
        <p:nvPicPr>
          <p:cNvPr id="13" name="Content Placeholder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82491" y="3493811"/>
            <a:ext cx="3962240" cy="2420064"/>
          </a:xfrm>
          <a:prstGeom prst="rect">
            <a:avLst/>
          </a:prstGeom>
        </p:spPr>
      </p:pic>
    </p:spTree>
    <p:extLst>
      <p:ext uri="{BB962C8B-B14F-4D97-AF65-F5344CB8AC3E}">
        <p14:creationId xmlns:p14="http://schemas.microsoft.com/office/powerpoint/2010/main" val="251903648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a:t>
            </a:r>
            <a:r>
              <a:rPr lang="en-US" dirty="0" smtClean="0"/>
              <a:t>Commitment. </a:t>
            </a:r>
            <a:r>
              <a:rPr lang="en-US" dirty="0"/>
              <a:t>. .</a:t>
            </a:r>
          </a:p>
        </p:txBody>
      </p:sp>
      <p:sp>
        <p:nvSpPr>
          <p:cNvPr id="5" name="Text Placeholder 4"/>
          <p:cNvSpPr>
            <a:spLocks noGrp="1"/>
          </p:cNvSpPr>
          <p:nvPr>
            <p:ph sz="half" idx="1"/>
          </p:nvPr>
        </p:nvSpPr>
        <p:spPr>
          <a:xfrm>
            <a:off x="379413" y="1600201"/>
            <a:ext cx="4061958" cy="4190999"/>
          </a:xfrm>
        </p:spPr>
        <p:txBody>
          <a:bodyPr>
            <a:normAutofit/>
          </a:bodyPr>
          <a:lstStyle/>
          <a:p>
            <a:r>
              <a:rPr lang="en-US" sz="3200" dirty="0"/>
              <a:t>We are committed to providing </a:t>
            </a:r>
            <a:r>
              <a:rPr lang="en-US" sz="3200" b="1" i="1" dirty="0"/>
              <a:t>useful agricultural data to help </a:t>
            </a:r>
            <a:r>
              <a:rPr lang="en-US" sz="3200" b="1" i="1" dirty="0" smtClean="0"/>
              <a:t>data users </a:t>
            </a:r>
            <a:r>
              <a:rPr lang="en-US" sz="3200" b="1" i="1" dirty="0"/>
              <a:t>work smarter.</a:t>
            </a:r>
            <a:r>
              <a:rPr lang="en-US" sz="3200" baseline="30000" dirty="0"/>
              <a:t> </a:t>
            </a:r>
          </a:p>
        </p:txBody>
      </p:sp>
      <p:sp>
        <p:nvSpPr>
          <p:cNvPr id="7" name="Text Placeholder 6">
            <a:extLst>
              <a:ext uri="{FF2B5EF4-FFF2-40B4-BE49-F238E27FC236}">
                <a16:creationId xmlns:a16="http://schemas.microsoft.com/office/drawing/2014/main" xmlns="" id="{27D7992E-96C4-421C-B00B-746DCBC53E15}"/>
              </a:ext>
            </a:extLst>
          </p:cNvPr>
          <p:cNvSpPr>
            <a:spLocks noGrp="1"/>
          </p:cNvSpPr>
          <p:nvPr>
            <p:ph sz="half" idx="2"/>
          </p:nvPr>
        </p:nvSpPr>
        <p:spPr>
          <a:xfrm>
            <a:off x="5073445" y="1600201"/>
            <a:ext cx="6735967" cy="4190999"/>
          </a:xfrm>
        </p:spPr>
        <p:txBody>
          <a:bodyPr>
            <a:normAutofit/>
          </a:bodyPr>
          <a:lstStyle/>
          <a:p>
            <a:pPr marL="0" indent="0">
              <a:buNone/>
            </a:pPr>
            <a:r>
              <a:rPr lang="en-US" sz="3000" dirty="0" smtClean="0"/>
              <a:t>For more information, visit </a:t>
            </a:r>
            <a:r>
              <a:rPr lang="en-US" sz="3000" i="1" dirty="0" smtClean="0"/>
              <a:t>www.nass.usda.gov</a:t>
            </a:r>
          </a:p>
          <a:p>
            <a:pPr marL="0" indent="0">
              <a:buNone/>
            </a:pPr>
            <a:endParaRPr lang="en-US" sz="1500" dirty="0"/>
          </a:p>
          <a:p>
            <a:pPr marL="0" indent="0">
              <a:buNone/>
            </a:pPr>
            <a:r>
              <a:rPr lang="en-US" sz="3000" dirty="0" smtClean="0"/>
              <a:t>Contact: Hubert Hamer, </a:t>
            </a:r>
          </a:p>
          <a:p>
            <a:pPr marL="0" indent="0">
              <a:buNone/>
            </a:pPr>
            <a:r>
              <a:rPr lang="en-US" sz="3000" dirty="0" smtClean="0"/>
              <a:t>Administrator  </a:t>
            </a:r>
          </a:p>
          <a:p>
            <a:pPr marL="0" indent="0">
              <a:buNone/>
            </a:pPr>
            <a:r>
              <a:rPr lang="en-US" sz="3000" dirty="0" smtClean="0"/>
              <a:t>Phone: (202) 720-2707</a:t>
            </a:r>
          </a:p>
          <a:p>
            <a:pPr marL="0" indent="0">
              <a:buNone/>
            </a:pPr>
            <a:r>
              <a:rPr lang="en-US" sz="3000" dirty="0" smtClean="0"/>
              <a:t>Email: Hubert.Hamer@usda.gov</a:t>
            </a:r>
            <a:endParaRPr lang="en-US" sz="3000" baseline="30000" dirty="0"/>
          </a:p>
          <a:p>
            <a:endParaRPr lang="en-US" b="1" i="1" dirty="0"/>
          </a:p>
        </p:txBody>
      </p:sp>
      <p:pic>
        <p:nvPicPr>
          <p:cNvPr id="9" name="Picture 8">
            <a:hlinkClick r:id="" action="ppaction://hlinkshowjump?jump=previousslide"/>
          </p:cNvPr>
          <p:cNvPicPr>
            <a:picLocks noChangeAspect="1"/>
          </p:cNvPicPr>
          <p:nvPr/>
        </p:nvPicPr>
        <p:blipFill rotWithShape="1">
          <a:blip r:embed="rId3" cstate="print">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r="72798"/>
          <a:stretch/>
        </p:blipFill>
        <p:spPr>
          <a:xfrm>
            <a:off x="4875212" y="6096000"/>
            <a:ext cx="684016" cy="639458"/>
          </a:xfrm>
          <a:prstGeom prst="rect">
            <a:avLst/>
          </a:prstGeom>
        </p:spPr>
      </p:pic>
      <p:pic>
        <p:nvPicPr>
          <p:cNvPr id="10" name="Picture 9">
            <a:hlinkClick r:id="" action="ppaction://hlinkshowjump?jump=nextslide"/>
          </p:cNvPr>
          <p:cNvPicPr>
            <a:picLocks noChangeAspect="1"/>
          </p:cNvPicPr>
          <p:nvPr/>
        </p:nvPicPr>
        <p:blipFill rotWithShape="1">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l="72898"/>
          <a:stretch/>
        </p:blipFill>
        <p:spPr>
          <a:xfrm>
            <a:off x="6708296" y="6096000"/>
            <a:ext cx="681515" cy="639458"/>
          </a:xfrm>
          <a:prstGeom prst="rect">
            <a:avLst/>
          </a:prstGeom>
        </p:spPr>
      </p:pic>
      <p:pic>
        <p:nvPicPr>
          <p:cNvPr id="11" name="Picture 10">
            <a:hlinkClick r:id="rId6" action="ppaction://hlinksldjump"/>
          </p:cNvPr>
          <p:cNvPicPr>
            <a:picLocks noChangeAspect="1"/>
          </p:cNvPicPr>
          <p:nvPr/>
        </p:nvPicPr>
        <p:blipFill rotWithShape="1">
          <a:blip r:embed="rId3" cstate="print">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l="35247" r="36434"/>
          <a:stretch/>
        </p:blipFill>
        <p:spPr>
          <a:xfrm>
            <a:off x="5777713" y="6096000"/>
            <a:ext cx="712099" cy="639458"/>
          </a:xfrm>
          <a:prstGeom prst="rect">
            <a:avLst/>
          </a:prstGeom>
        </p:spPr>
      </p:pic>
    </p:spTree>
    <p:extLst>
      <p:ext uri="{BB962C8B-B14F-4D97-AF65-F5344CB8AC3E}">
        <p14:creationId xmlns:p14="http://schemas.microsoft.com/office/powerpoint/2010/main" val="8162922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a:t>
            </a:r>
            <a:r>
              <a:rPr lang="en-US" dirty="0" smtClean="0"/>
              <a:t>Core </a:t>
            </a:r>
            <a:r>
              <a:rPr lang="en-US" dirty="0"/>
              <a:t>Values</a:t>
            </a:r>
          </a:p>
        </p:txBody>
      </p:sp>
      <p:sp>
        <p:nvSpPr>
          <p:cNvPr id="4" name="Content Placeholder 3"/>
          <p:cNvSpPr>
            <a:spLocks noGrp="1"/>
          </p:cNvSpPr>
          <p:nvPr>
            <p:ph sz="half" idx="2"/>
          </p:nvPr>
        </p:nvSpPr>
        <p:spPr>
          <a:xfrm>
            <a:off x="556498" y="1600201"/>
            <a:ext cx="6528514" cy="3900948"/>
          </a:xfrm>
        </p:spPr>
        <p:txBody>
          <a:bodyPr/>
          <a:lstStyle/>
          <a:p>
            <a:endParaRPr lang="en-US" sz="4800" baseline="30000" dirty="0" smtClean="0">
              <a:solidFill>
                <a:srgbClr val="46382E"/>
              </a:solidFill>
              <a:latin typeface="Arial" panose="020B0604020202020204" pitchFamily="34" charset="0"/>
              <a:cs typeface="Arial" panose="020B0604020202020204" pitchFamily="34" charset="0"/>
            </a:endParaRPr>
          </a:p>
          <a:p>
            <a:r>
              <a:rPr lang="en-US" sz="4800" baseline="30000" dirty="0" smtClean="0">
                <a:solidFill>
                  <a:srgbClr val="46382E"/>
                </a:solidFill>
                <a:latin typeface="Arial" panose="020B0604020202020204" pitchFamily="34" charset="0"/>
                <a:cs typeface="Arial" panose="020B0604020202020204" pitchFamily="34" charset="0"/>
              </a:rPr>
              <a:t>Policy </a:t>
            </a:r>
            <a:r>
              <a:rPr lang="en-US" sz="4800" baseline="30000" dirty="0">
                <a:solidFill>
                  <a:srgbClr val="46382E"/>
                </a:solidFill>
                <a:latin typeface="Arial" panose="020B0604020202020204" pitchFamily="34" charset="0"/>
                <a:cs typeface="Arial" panose="020B0604020202020204" pitchFamily="34" charset="0"/>
              </a:rPr>
              <a:t>relevance</a:t>
            </a:r>
          </a:p>
          <a:p>
            <a:r>
              <a:rPr lang="en-US" sz="4800" baseline="30000" dirty="0">
                <a:solidFill>
                  <a:srgbClr val="46382E"/>
                </a:solidFill>
                <a:latin typeface="Arial" panose="020B0604020202020204" pitchFamily="34" charset="0"/>
                <a:cs typeface="Arial" panose="020B0604020202020204" pitchFamily="34" charset="0"/>
              </a:rPr>
              <a:t>Objectivity</a:t>
            </a:r>
          </a:p>
          <a:p>
            <a:r>
              <a:rPr lang="en-US" sz="4800" baseline="30000" dirty="0">
                <a:solidFill>
                  <a:srgbClr val="46382E"/>
                </a:solidFill>
                <a:latin typeface="Arial" panose="020B0604020202020204" pitchFamily="34" charset="0"/>
                <a:cs typeface="Arial" panose="020B0604020202020204" pitchFamily="34" charset="0"/>
              </a:rPr>
              <a:t>Credibility</a:t>
            </a:r>
          </a:p>
          <a:p>
            <a:r>
              <a:rPr lang="en-US" sz="4800" baseline="30000" dirty="0">
                <a:solidFill>
                  <a:srgbClr val="46382E"/>
                </a:solidFill>
                <a:latin typeface="Arial" panose="020B0604020202020204" pitchFamily="34" charset="0"/>
                <a:cs typeface="Arial" panose="020B0604020202020204" pitchFamily="34" charset="0"/>
              </a:rPr>
              <a:t>Trust</a:t>
            </a:r>
          </a:p>
          <a:p>
            <a:r>
              <a:rPr lang="en-US" sz="4800" baseline="30000" dirty="0">
                <a:solidFill>
                  <a:srgbClr val="46382E"/>
                </a:solidFill>
                <a:latin typeface="Arial" panose="020B0604020202020204" pitchFamily="34" charset="0"/>
                <a:cs typeface="Arial" panose="020B0604020202020204" pitchFamily="34" charset="0"/>
              </a:rPr>
              <a:t>Commitment</a:t>
            </a:r>
          </a:p>
        </p:txBody>
      </p:sp>
      <p:sp>
        <p:nvSpPr>
          <p:cNvPr id="9" name="Rectangle 8"/>
          <p:cNvSpPr/>
          <p:nvPr/>
        </p:nvSpPr>
        <p:spPr>
          <a:xfrm rot="2700000">
            <a:off x="7000640" y="3338692"/>
            <a:ext cx="675236" cy="6752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hlinkClick r:id="" action="ppaction://hlinkshowjump?jump=previousslide"/>
          </p:cNvPr>
          <p:cNvPicPr>
            <a:picLocks noChangeAspect="1"/>
          </p:cNvPicPr>
          <p:nvPr/>
        </p:nvPicPr>
        <p:blipFill rotWithShape="1">
          <a:blip r:embed="rId3" cstate="print">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r="72798"/>
          <a:stretch/>
        </p:blipFill>
        <p:spPr>
          <a:xfrm>
            <a:off x="4875212" y="6096000"/>
            <a:ext cx="684016" cy="639458"/>
          </a:xfrm>
          <a:prstGeom prst="rect">
            <a:avLst/>
          </a:prstGeom>
        </p:spPr>
      </p:pic>
      <p:pic>
        <p:nvPicPr>
          <p:cNvPr id="14" name="Picture 13">
            <a:hlinkClick r:id="" action="ppaction://hlinkshowjump?jump=nextslide"/>
          </p:cNvPr>
          <p:cNvPicPr>
            <a:picLocks noChangeAspect="1"/>
          </p:cNvPicPr>
          <p:nvPr/>
        </p:nvPicPr>
        <p:blipFill rotWithShape="1">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l="72898"/>
          <a:stretch/>
        </p:blipFill>
        <p:spPr>
          <a:xfrm>
            <a:off x="6708296" y="6096000"/>
            <a:ext cx="681515" cy="639458"/>
          </a:xfrm>
          <a:prstGeom prst="rect">
            <a:avLst/>
          </a:prstGeom>
        </p:spPr>
      </p:pic>
      <p:pic>
        <p:nvPicPr>
          <p:cNvPr id="15" name="Picture 14">
            <a:hlinkClick r:id="rId6" action="ppaction://hlinksldjump"/>
          </p:cNvPr>
          <p:cNvPicPr>
            <a:picLocks noChangeAspect="1"/>
          </p:cNvPicPr>
          <p:nvPr/>
        </p:nvPicPr>
        <p:blipFill rotWithShape="1">
          <a:blip r:embed="rId3" cstate="print">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l="35247" r="36434"/>
          <a:stretch/>
        </p:blipFill>
        <p:spPr>
          <a:xfrm>
            <a:off x="5777713" y="6096000"/>
            <a:ext cx="712099" cy="639458"/>
          </a:xfrm>
          <a:prstGeom prst="rect">
            <a:avLst/>
          </a:prstGeom>
        </p:spPr>
      </p:pic>
      <p:grpSp>
        <p:nvGrpSpPr>
          <p:cNvPr id="11" name="Group 10"/>
          <p:cNvGrpSpPr/>
          <p:nvPr/>
        </p:nvGrpSpPr>
        <p:grpSpPr>
          <a:xfrm>
            <a:off x="8018986" y="1784876"/>
            <a:ext cx="3698531" cy="3531597"/>
            <a:chOff x="996017" y="173137"/>
            <a:chExt cx="7240916" cy="6521484"/>
          </a:xfrm>
        </p:grpSpPr>
        <p:sp>
          <p:nvSpPr>
            <p:cNvPr id="12" name="Flowchart: Connector 11"/>
            <p:cNvSpPr/>
            <p:nvPr/>
          </p:nvSpPr>
          <p:spPr>
            <a:xfrm>
              <a:off x="2534790" y="1297577"/>
              <a:ext cx="4396777" cy="4234923"/>
            </a:xfrm>
            <a:prstGeom prst="flowChartConnector">
              <a:avLst/>
            </a:prstGeom>
            <a:solidFill>
              <a:sysClr val="window" lastClr="FFFFFF"/>
            </a:solidFill>
            <a:ln w="19050" cap="rnd" cmpd="sng" algn="ctr">
              <a:solidFill>
                <a:srgbClr val="90C226">
                  <a:shade val="50000"/>
                </a:srgbClr>
              </a:solidFill>
              <a:prstDash val="solid"/>
            </a:ln>
            <a:effectLst/>
          </p:spPr>
          <p:txBody>
            <a:bodyPr rtlCol="0" anchor="ctr"/>
            <a:lstStyle/>
            <a:p>
              <a:endParaRPr lang="en-US" kern="0" dirty="0" smtClean="0">
                <a:solidFill>
                  <a:prstClr val="white"/>
                </a:solidFill>
                <a:latin typeface="Calibri Light" panose="020F0302020204030204" pitchFamily="34" charset="0"/>
              </a:endParaRPr>
            </a:p>
            <a:p>
              <a:endParaRPr lang="en-US" kern="0" dirty="0" smtClean="0">
                <a:solidFill>
                  <a:prstClr val="white"/>
                </a:solidFill>
                <a:latin typeface="Calibri Light" panose="020F0302020204030204" pitchFamily="34" charset="0"/>
              </a:endParaRPr>
            </a:p>
            <a:p>
              <a:r>
                <a:rPr lang="en-US" i="1" kern="0" dirty="0" smtClean="0">
                  <a:solidFill>
                    <a:prstClr val="white"/>
                  </a:solidFill>
                  <a:latin typeface="Calibri Light" panose="020F0302020204030204" pitchFamily="34" charset="0"/>
                </a:rPr>
                <a:t>Statistics with Integrity</a:t>
              </a:r>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71877" y="1392604"/>
              <a:ext cx="624402" cy="546876"/>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88037" y="2071587"/>
              <a:ext cx="634016" cy="634016"/>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25652" y="3234545"/>
              <a:ext cx="668852" cy="668852"/>
            </a:xfrm>
            <a:prstGeom prst="rect">
              <a:avLst/>
            </a:prstGeom>
          </p:spPr>
        </p:pic>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83170" y="3546705"/>
              <a:ext cx="628251" cy="484651"/>
            </a:xfrm>
            <a:prstGeom prst="rect">
              <a:avLst/>
            </a:prstGeom>
          </p:spPr>
        </p:pic>
        <p:pic>
          <p:nvPicPr>
            <p:cNvPr id="19" name="Picture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82365" y="4802777"/>
              <a:ext cx="525493" cy="445027"/>
            </a:xfrm>
            <a:prstGeom prst="rect">
              <a:avLst/>
            </a:prstGeom>
          </p:spPr>
        </p:pic>
        <p:pic>
          <p:nvPicPr>
            <p:cNvPr id="20" name="Picture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30869" y="4204670"/>
              <a:ext cx="579896" cy="521907"/>
            </a:xfrm>
            <a:prstGeom prst="rect">
              <a:avLst/>
            </a:prstGeom>
          </p:spPr>
        </p:pic>
        <p:pic>
          <p:nvPicPr>
            <p:cNvPr id="21" name="Picture 2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668165" y="4193177"/>
              <a:ext cx="624545" cy="624545"/>
            </a:xfrm>
            <a:prstGeom prst="rect">
              <a:avLst/>
            </a:prstGeom>
          </p:spPr>
        </p:pic>
        <p:pic>
          <p:nvPicPr>
            <p:cNvPr id="22" name="Picture 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12414" y="1556186"/>
              <a:ext cx="868680" cy="868680"/>
            </a:xfrm>
            <a:prstGeom prst="rect">
              <a:avLst/>
            </a:prstGeom>
          </p:spPr>
        </p:pic>
        <p:pic>
          <p:nvPicPr>
            <p:cNvPr id="23" name="Picture 2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176550" y="5825941"/>
              <a:ext cx="868680" cy="868680"/>
            </a:xfrm>
            <a:prstGeom prst="rect">
              <a:avLst/>
            </a:prstGeom>
          </p:spPr>
        </p:pic>
        <p:pic>
          <p:nvPicPr>
            <p:cNvPr id="24" name="Picture 2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561022" y="1128362"/>
              <a:ext cx="872048" cy="872048"/>
            </a:xfrm>
            <a:prstGeom prst="rect">
              <a:avLst/>
            </a:prstGeom>
          </p:spPr>
        </p:pic>
        <p:pic>
          <p:nvPicPr>
            <p:cNvPr id="25" name="Picture 2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297916" y="3924043"/>
              <a:ext cx="868680" cy="868680"/>
            </a:xfrm>
            <a:prstGeom prst="rect">
              <a:avLst/>
            </a:prstGeom>
          </p:spPr>
        </p:pic>
        <p:pic>
          <p:nvPicPr>
            <p:cNvPr id="26" name="Picture 2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96017" y="3459081"/>
              <a:ext cx="868680" cy="868680"/>
            </a:xfrm>
            <a:prstGeom prst="rect">
              <a:avLst/>
            </a:prstGeom>
          </p:spPr>
        </p:pic>
        <p:pic>
          <p:nvPicPr>
            <p:cNvPr id="27" name="Picture 26"/>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353595" y="647047"/>
              <a:ext cx="868680" cy="868680"/>
            </a:xfrm>
            <a:prstGeom prst="rect">
              <a:avLst/>
            </a:prstGeom>
          </p:spPr>
        </p:pic>
        <p:pic>
          <p:nvPicPr>
            <p:cNvPr id="28" name="Picture 2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726901" y="5028087"/>
              <a:ext cx="868680" cy="868680"/>
            </a:xfrm>
            <a:prstGeom prst="rect">
              <a:avLst/>
            </a:prstGeom>
          </p:spPr>
        </p:pic>
        <p:pic>
          <p:nvPicPr>
            <p:cNvPr id="29" name="Picture 28"/>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002171" y="5009927"/>
              <a:ext cx="868680" cy="868680"/>
            </a:xfrm>
            <a:prstGeom prst="rect">
              <a:avLst/>
            </a:prstGeom>
          </p:spPr>
        </p:pic>
        <p:pic>
          <p:nvPicPr>
            <p:cNvPr id="30" name="Picture 29"/>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465806" y="1647943"/>
              <a:ext cx="593542" cy="593542"/>
            </a:xfrm>
            <a:prstGeom prst="rect">
              <a:avLst/>
            </a:prstGeom>
          </p:spPr>
        </p:pic>
        <p:cxnSp>
          <p:nvCxnSpPr>
            <p:cNvPr id="31" name="Straight Arrow Connector 30"/>
            <p:cNvCxnSpPr/>
            <p:nvPr/>
          </p:nvCxnSpPr>
          <p:spPr>
            <a:xfrm>
              <a:off x="1993888" y="2328798"/>
              <a:ext cx="588584" cy="449499"/>
            </a:xfrm>
            <a:prstGeom prst="straightConnector1">
              <a:avLst/>
            </a:prstGeom>
            <a:noFill/>
            <a:ln w="12700" cap="rnd" cmpd="sng" algn="ctr">
              <a:solidFill>
                <a:sysClr val="windowText" lastClr="000000"/>
              </a:solidFill>
              <a:prstDash val="solid"/>
              <a:tailEnd type="triangle"/>
            </a:ln>
            <a:effectLst/>
          </p:spPr>
        </p:cxnSp>
        <p:cxnSp>
          <p:nvCxnSpPr>
            <p:cNvPr id="32" name="Straight Arrow Connector 31"/>
            <p:cNvCxnSpPr/>
            <p:nvPr/>
          </p:nvCxnSpPr>
          <p:spPr>
            <a:xfrm>
              <a:off x="2179249" y="2031139"/>
              <a:ext cx="608946" cy="168725"/>
            </a:xfrm>
            <a:prstGeom prst="straightConnector1">
              <a:avLst/>
            </a:prstGeom>
            <a:noFill/>
            <a:ln w="12700" cap="rnd" cmpd="sng" algn="ctr">
              <a:solidFill>
                <a:sysClr val="windowText" lastClr="000000"/>
              </a:solidFill>
              <a:prstDash val="solid"/>
              <a:tailEnd type="triangle"/>
            </a:ln>
            <a:effectLst/>
          </p:spPr>
        </p:cxnSp>
        <p:cxnSp>
          <p:nvCxnSpPr>
            <p:cNvPr id="33" name="Straight Arrow Connector 32"/>
            <p:cNvCxnSpPr/>
            <p:nvPr/>
          </p:nvCxnSpPr>
          <p:spPr>
            <a:xfrm flipH="1">
              <a:off x="6433366" y="1828755"/>
              <a:ext cx="214712" cy="181829"/>
            </a:xfrm>
            <a:prstGeom prst="straightConnector1">
              <a:avLst/>
            </a:prstGeom>
            <a:noFill/>
            <a:ln w="12700" cap="rnd" cmpd="sng" algn="ctr">
              <a:solidFill>
                <a:sysClr val="windowText" lastClr="000000"/>
              </a:solidFill>
              <a:prstDash val="solid"/>
              <a:tailEnd type="triangle"/>
            </a:ln>
            <a:effectLst/>
          </p:spPr>
        </p:cxnSp>
        <p:cxnSp>
          <p:nvCxnSpPr>
            <p:cNvPr id="34" name="Straight Arrow Connector 33"/>
            <p:cNvCxnSpPr/>
            <p:nvPr/>
          </p:nvCxnSpPr>
          <p:spPr>
            <a:xfrm flipH="1" flipV="1">
              <a:off x="6920764" y="4029045"/>
              <a:ext cx="385190" cy="175625"/>
            </a:xfrm>
            <a:prstGeom prst="straightConnector1">
              <a:avLst/>
            </a:prstGeom>
            <a:noFill/>
            <a:ln w="12700" cap="rnd" cmpd="sng" algn="ctr">
              <a:solidFill>
                <a:sysClr val="windowText" lastClr="000000"/>
              </a:solidFill>
              <a:prstDash val="solid"/>
              <a:tailEnd type="triangle"/>
            </a:ln>
            <a:effectLst/>
          </p:spPr>
        </p:cxnSp>
        <p:pic>
          <p:nvPicPr>
            <p:cNvPr id="35" name="Picture 34"/>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733800" y="173137"/>
              <a:ext cx="868680" cy="868680"/>
            </a:xfrm>
            <a:prstGeom prst="rect">
              <a:avLst/>
            </a:prstGeom>
          </p:spPr>
        </p:pic>
        <p:pic>
          <p:nvPicPr>
            <p:cNvPr id="36" name="Picture 35"/>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970948" y="2141484"/>
              <a:ext cx="532893" cy="532893"/>
            </a:xfrm>
            <a:prstGeom prst="rect">
              <a:avLst/>
            </a:prstGeom>
          </p:spPr>
        </p:pic>
        <p:pic>
          <p:nvPicPr>
            <p:cNvPr id="37" name="Picture 36"/>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770105" y="2849044"/>
              <a:ext cx="697523" cy="341549"/>
            </a:xfrm>
            <a:prstGeom prst="rect">
              <a:avLst/>
            </a:prstGeom>
          </p:spPr>
        </p:pic>
        <p:sp>
          <p:nvSpPr>
            <p:cNvPr id="38" name="Rectangle 37"/>
            <p:cNvSpPr/>
            <p:nvPr/>
          </p:nvSpPr>
          <p:spPr>
            <a:xfrm>
              <a:off x="3418676" y="2320697"/>
              <a:ext cx="2657743" cy="1989202"/>
            </a:xfrm>
            <a:prstGeom prst="rect">
              <a:avLst/>
            </a:prstGeom>
          </p:spPr>
          <p:txBody>
            <a:bodyPr wrap="square">
              <a:spAutoFit/>
            </a:bodyPr>
            <a:lstStyle/>
            <a:p>
              <a:pPr algn="ctr"/>
              <a:r>
                <a:rPr lang="en-US" sz="1600" b="1" dirty="0" smtClean="0">
                  <a:solidFill>
                    <a:prstClr val="black"/>
                  </a:solidFill>
                  <a:latin typeface="Calibri Light" panose="020F0302020204030204" pitchFamily="34" charset="0"/>
                </a:rPr>
                <a:t>Relevance </a:t>
              </a:r>
            </a:p>
            <a:p>
              <a:pPr algn="ctr"/>
              <a:r>
                <a:rPr lang="en-US" sz="1600" b="1" dirty="0" smtClean="0">
                  <a:solidFill>
                    <a:prstClr val="black"/>
                  </a:solidFill>
                  <a:latin typeface="Calibri Light" panose="020F0302020204030204" pitchFamily="34" charset="0"/>
                </a:rPr>
                <a:t>Credibility </a:t>
              </a:r>
            </a:p>
            <a:p>
              <a:pPr algn="ctr"/>
              <a:r>
                <a:rPr lang="en-US" sz="1600" b="1" dirty="0" smtClean="0">
                  <a:solidFill>
                    <a:prstClr val="black"/>
                  </a:solidFill>
                  <a:latin typeface="Calibri Light" panose="020F0302020204030204" pitchFamily="34" charset="0"/>
                </a:rPr>
                <a:t>Trust</a:t>
              </a:r>
            </a:p>
            <a:p>
              <a:pPr algn="ctr"/>
              <a:r>
                <a:rPr lang="en-US" sz="1600" b="1" dirty="0" smtClean="0">
                  <a:solidFill>
                    <a:prstClr val="black"/>
                  </a:solidFill>
                  <a:latin typeface="Calibri Light" panose="020F0302020204030204" pitchFamily="34" charset="0"/>
                </a:rPr>
                <a:t>Independence</a:t>
              </a:r>
              <a:endParaRPr lang="en-US" sz="1600" dirty="0">
                <a:solidFill>
                  <a:prstClr val="black"/>
                </a:solidFill>
                <a:latin typeface="Calibri Light" panose="020F0302020204030204" pitchFamily="34" charset="0"/>
              </a:endParaRPr>
            </a:p>
          </p:txBody>
        </p:sp>
        <p:pic>
          <p:nvPicPr>
            <p:cNvPr id="39" name="Picture 38"/>
            <p:cNvPicPr>
              <a:picLocks noChangeAspect="1"/>
            </p:cNvPicPr>
            <p:nvPr/>
          </p:nvPicPr>
          <p:blipFill>
            <a:blip r:embed="rId26"/>
            <a:stretch>
              <a:fillRect/>
            </a:stretch>
          </p:blipFill>
          <p:spPr>
            <a:xfrm>
              <a:off x="3977679" y="4712491"/>
              <a:ext cx="623686" cy="623686"/>
            </a:xfrm>
            <a:prstGeom prst="rect">
              <a:avLst/>
            </a:prstGeom>
          </p:spPr>
        </p:pic>
        <p:pic>
          <p:nvPicPr>
            <p:cNvPr id="40" name="Picture 39"/>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5150446" y="239169"/>
              <a:ext cx="1075182" cy="1081659"/>
            </a:xfrm>
            <a:prstGeom prst="rect">
              <a:avLst/>
            </a:prstGeom>
          </p:spPr>
        </p:pic>
        <p:pic>
          <p:nvPicPr>
            <p:cNvPr id="41" name="Picture 40"/>
            <p:cNvPicPr>
              <a:picLocks noChangeAspect="1"/>
            </p:cNvPicPr>
            <p:nvPr/>
          </p:nvPicPr>
          <p:blipFill>
            <a:blip r:embed="rId28"/>
            <a:stretch>
              <a:fillRect/>
            </a:stretch>
          </p:blipFill>
          <p:spPr>
            <a:xfrm>
              <a:off x="7368253" y="2198403"/>
              <a:ext cx="868680" cy="868680"/>
            </a:xfrm>
            <a:prstGeom prst="rect">
              <a:avLst/>
            </a:prstGeom>
          </p:spPr>
        </p:pic>
        <p:pic>
          <p:nvPicPr>
            <p:cNvPr id="42" name="Picture 41"/>
            <p:cNvPicPr>
              <a:picLocks noChangeAspect="1"/>
            </p:cNvPicPr>
            <p:nvPr/>
          </p:nvPicPr>
          <p:blipFill>
            <a:blip r:embed="rId28"/>
            <a:stretch>
              <a:fillRect/>
            </a:stretch>
          </p:blipFill>
          <p:spPr>
            <a:xfrm>
              <a:off x="6183170" y="2748506"/>
              <a:ext cx="603504" cy="603504"/>
            </a:xfrm>
            <a:prstGeom prst="rect">
              <a:avLst/>
            </a:prstGeom>
          </p:spPr>
        </p:pic>
        <p:pic>
          <p:nvPicPr>
            <p:cNvPr id="43" name="Picture 42"/>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5038910" y="1482887"/>
              <a:ext cx="599890" cy="603504"/>
            </a:xfrm>
            <a:prstGeom prst="rect">
              <a:avLst/>
            </a:prstGeom>
          </p:spPr>
        </p:pic>
        <p:cxnSp>
          <p:nvCxnSpPr>
            <p:cNvPr id="44" name="Straight Arrow Connector 43"/>
            <p:cNvCxnSpPr/>
            <p:nvPr/>
          </p:nvCxnSpPr>
          <p:spPr>
            <a:xfrm flipH="1">
              <a:off x="6932902" y="2795956"/>
              <a:ext cx="373052" cy="91848"/>
            </a:xfrm>
            <a:prstGeom prst="straightConnector1">
              <a:avLst/>
            </a:prstGeom>
            <a:noFill/>
            <a:ln w="12700" cap="rnd" cmpd="sng" algn="ctr">
              <a:solidFill>
                <a:sysClr val="windowText" lastClr="000000"/>
              </a:solidFill>
              <a:prstDash val="solid"/>
              <a:tailEnd type="triangle"/>
            </a:ln>
            <a:effectLst/>
          </p:spPr>
        </p:cxnSp>
        <p:cxnSp>
          <p:nvCxnSpPr>
            <p:cNvPr id="45" name="Straight Arrow Connector 44"/>
            <p:cNvCxnSpPr/>
            <p:nvPr/>
          </p:nvCxnSpPr>
          <p:spPr>
            <a:xfrm flipH="1">
              <a:off x="5455572" y="1202009"/>
              <a:ext cx="21600" cy="189128"/>
            </a:xfrm>
            <a:prstGeom prst="straightConnector1">
              <a:avLst/>
            </a:prstGeom>
            <a:noFill/>
            <a:ln w="12700" cap="rnd" cmpd="sng" algn="ctr">
              <a:solidFill>
                <a:sysClr val="windowText" lastClr="000000"/>
              </a:solidFill>
              <a:prstDash val="solid"/>
              <a:tailEnd type="triangle"/>
            </a:ln>
            <a:effectLst/>
          </p:spPr>
        </p:cxnSp>
        <p:cxnSp>
          <p:nvCxnSpPr>
            <p:cNvPr id="46" name="Straight Arrow Connector 45"/>
            <p:cNvCxnSpPr/>
            <p:nvPr/>
          </p:nvCxnSpPr>
          <p:spPr>
            <a:xfrm flipV="1">
              <a:off x="1880662" y="3705497"/>
              <a:ext cx="603060" cy="835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7" name="Straight Arrow Connector 46"/>
            <p:cNvCxnSpPr/>
            <p:nvPr/>
          </p:nvCxnSpPr>
          <p:spPr>
            <a:xfrm flipV="1">
              <a:off x="2753115" y="4800601"/>
              <a:ext cx="253798" cy="3236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8" name="Straight Arrow Connector 47"/>
            <p:cNvCxnSpPr/>
            <p:nvPr/>
          </p:nvCxnSpPr>
          <p:spPr>
            <a:xfrm flipH="1" flipV="1">
              <a:off x="6389330" y="4865018"/>
              <a:ext cx="454858" cy="3109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H="1" flipV="1">
              <a:off x="4378420" y="5532500"/>
              <a:ext cx="105658" cy="3002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4796279" y="5554291"/>
              <a:ext cx="263363" cy="3424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3130696" y="1400123"/>
              <a:ext cx="363306" cy="243595"/>
            </a:xfrm>
            <a:prstGeom prst="straightConnector1">
              <a:avLst/>
            </a:prstGeom>
            <a:noFill/>
            <a:ln w="12700" cap="rnd" cmpd="sng" algn="ctr">
              <a:solidFill>
                <a:sysClr val="windowText" lastClr="000000"/>
              </a:solidFill>
              <a:prstDash val="solid"/>
              <a:tailEnd type="triangle"/>
            </a:ln>
            <a:effectLst/>
          </p:spPr>
        </p:cxnSp>
        <p:cxnSp>
          <p:nvCxnSpPr>
            <p:cNvPr id="52" name="Straight Arrow Connector 51"/>
            <p:cNvCxnSpPr/>
            <p:nvPr/>
          </p:nvCxnSpPr>
          <p:spPr>
            <a:xfrm>
              <a:off x="4289522" y="1075530"/>
              <a:ext cx="29659" cy="220038"/>
            </a:xfrm>
            <a:prstGeom prst="straightConnector1">
              <a:avLst/>
            </a:prstGeom>
            <a:noFill/>
            <a:ln w="12700" cap="rnd" cmpd="sng" algn="ctr">
              <a:solidFill>
                <a:sysClr val="windowText" lastClr="000000"/>
              </a:solidFill>
              <a:prstDash val="solid"/>
              <a:tailEnd type="triangle"/>
            </a:ln>
            <a:effectLst/>
          </p:spPr>
        </p:cxnSp>
      </p:grpSp>
    </p:spTree>
    <p:extLst>
      <p:ext uri="{BB962C8B-B14F-4D97-AF65-F5344CB8AC3E}">
        <p14:creationId xmlns:p14="http://schemas.microsoft.com/office/powerpoint/2010/main" val="1612132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What We Do</a:t>
            </a:r>
            <a:r>
              <a:rPr lang="is-IS" dirty="0"/>
              <a:t>…</a:t>
            </a:r>
            <a:endParaRPr lang="en-US" dirty="0"/>
          </a:p>
        </p:txBody>
      </p:sp>
      <p:sp>
        <p:nvSpPr>
          <p:cNvPr id="6" name="Text Placeholder 5"/>
          <p:cNvSpPr>
            <a:spLocks noGrp="1"/>
          </p:cNvSpPr>
          <p:nvPr>
            <p:ph type="body" sz="quarter" idx="12"/>
          </p:nvPr>
        </p:nvSpPr>
        <p:spPr/>
        <p:txBody>
          <a:bodyPr>
            <a:normAutofit/>
          </a:bodyPr>
          <a:lstStyle/>
          <a:p>
            <a:pPr lvl="0"/>
            <a:r>
              <a:rPr lang="en-US" sz="2800" dirty="0">
                <a:solidFill>
                  <a:srgbClr val="46382E"/>
                </a:solidFill>
                <a:latin typeface="Arial" panose="020B0604020202020204" pitchFamily="34" charset="0"/>
                <a:cs typeface="Arial" panose="020B0604020202020204" pitchFamily="34" charset="0"/>
              </a:rPr>
              <a:t>Collect, assemble, process, and disseminate U.S. agricultural data</a:t>
            </a:r>
          </a:p>
          <a:p>
            <a:pPr lvl="0"/>
            <a:r>
              <a:rPr lang="en-US" sz="2800" dirty="0">
                <a:solidFill>
                  <a:srgbClr val="46382E"/>
                </a:solidFill>
                <a:latin typeface="Arial" panose="020B0604020202020204" pitchFamily="34" charset="0"/>
                <a:cs typeface="Arial" panose="020B0604020202020204" pitchFamily="34" charset="0"/>
              </a:rPr>
              <a:t>Conduct </a:t>
            </a:r>
            <a:r>
              <a:rPr lang="en-US" sz="2800" dirty="0" smtClean="0">
                <a:solidFill>
                  <a:srgbClr val="46382E"/>
                </a:solidFill>
                <a:latin typeface="Arial" panose="020B0604020202020204" pitchFamily="34" charset="0"/>
                <a:cs typeface="Arial" panose="020B0604020202020204" pitchFamily="34" charset="0"/>
              </a:rPr>
              <a:t>and publish hundreds </a:t>
            </a:r>
            <a:r>
              <a:rPr lang="en-US" sz="2800" dirty="0">
                <a:solidFill>
                  <a:srgbClr val="46382E"/>
                </a:solidFill>
                <a:latin typeface="Arial" panose="020B0604020202020204" pitchFamily="34" charset="0"/>
                <a:cs typeface="Arial" panose="020B0604020202020204" pitchFamily="34" charset="0"/>
              </a:rPr>
              <a:t>of </a:t>
            </a:r>
            <a:r>
              <a:rPr lang="en-US" sz="2800" dirty="0" smtClean="0">
                <a:solidFill>
                  <a:srgbClr val="46382E"/>
                </a:solidFill>
                <a:latin typeface="Arial" panose="020B0604020202020204" pitchFamily="34" charset="0"/>
                <a:cs typeface="Arial" panose="020B0604020202020204" pitchFamily="34" charset="0"/>
              </a:rPr>
              <a:t>annual surveys and censuses</a:t>
            </a:r>
            <a:endParaRPr lang="en-US" sz="2800" dirty="0">
              <a:solidFill>
                <a:srgbClr val="46382E"/>
              </a:solidFill>
              <a:latin typeface="Arial" panose="020B0604020202020204" pitchFamily="34" charset="0"/>
              <a:cs typeface="Arial" panose="020B0604020202020204" pitchFamily="34" charset="0"/>
            </a:endParaRPr>
          </a:p>
          <a:p>
            <a:pPr lvl="0"/>
            <a:r>
              <a:rPr lang="en-US" sz="2800" dirty="0">
                <a:solidFill>
                  <a:srgbClr val="46382E"/>
                </a:solidFill>
                <a:latin typeface="Arial" panose="020B0604020202020204" pitchFamily="34" charset="0"/>
                <a:cs typeface="Arial" panose="020B0604020202020204" pitchFamily="34" charset="0"/>
              </a:rPr>
              <a:t>Conduct </a:t>
            </a:r>
            <a:r>
              <a:rPr lang="en-US" sz="2800" dirty="0" smtClean="0">
                <a:solidFill>
                  <a:srgbClr val="46382E"/>
                </a:solidFill>
                <a:latin typeface="Arial" panose="020B0604020202020204" pitchFamily="34" charset="0"/>
                <a:cs typeface="Arial" panose="020B0604020202020204" pitchFamily="34" charset="0"/>
              </a:rPr>
              <a:t>the detailed Census of Agriculture </a:t>
            </a:r>
            <a:r>
              <a:rPr lang="en-US" sz="2800" dirty="0">
                <a:solidFill>
                  <a:srgbClr val="46382E"/>
                </a:solidFill>
                <a:latin typeface="Arial" panose="020B0604020202020204" pitchFamily="34" charset="0"/>
                <a:cs typeface="Arial" panose="020B0604020202020204" pitchFamily="34" charset="0"/>
              </a:rPr>
              <a:t>every 5 </a:t>
            </a:r>
            <a:r>
              <a:rPr lang="en-US" sz="2800" dirty="0" smtClean="0">
                <a:solidFill>
                  <a:srgbClr val="46382E"/>
                </a:solidFill>
                <a:latin typeface="Arial" panose="020B0604020202020204" pitchFamily="34" charset="0"/>
                <a:cs typeface="Arial" panose="020B0604020202020204" pitchFamily="34" charset="0"/>
              </a:rPr>
              <a:t>years</a:t>
            </a:r>
            <a:endParaRPr lang="en-US" sz="2800" dirty="0">
              <a:solidFill>
                <a:srgbClr val="46382E"/>
              </a:solidFill>
              <a:latin typeface="Arial" panose="020B0604020202020204" pitchFamily="34" charset="0"/>
              <a:cs typeface="Arial" panose="020B0604020202020204" pitchFamily="34" charset="0"/>
            </a:endParaRPr>
          </a:p>
          <a:p>
            <a:pPr lvl="0"/>
            <a:r>
              <a:rPr lang="en-US" sz="2800" dirty="0">
                <a:solidFill>
                  <a:srgbClr val="46382E"/>
                </a:solidFill>
                <a:latin typeface="Arial" panose="020B0604020202020204" pitchFamily="34" charset="0"/>
                <a:cs typeface="Arial" panose="020B0604020202020204" pitchFamily="34" charset="0"/>
              </a:rPr>
              <a:t>Partner with state ag departments, </a:t>
            </a:r>
            <a:r>
              <a:rPr lang="en-US" sz="2800" dirty="0" smtClean="0">
                <a:solidFill>
                  <a:srgbClr val="46382E"/>
                </a:solidFill>
                <a:latin typeface="Arial" panose="020B0604020202020204" pitchFamily="34" charset="0"/>
                <a:cs typeface="Arial" panose="020B0604020202020204" pitchFamily="34" charset="0"/>
              </a:rPr>
              <a:t>trade associations, universities</a:t>
            </a:r>
            <a:r>
              <a:rPr lang="en-US" sz="2800" dirty="0">
                <a:solidFill>
                  <a:srgbClr val="46382E"/>
                </a:solidFill>
                <a:latin typeface="Arial" panose="020B0604020202020204" pitchFamily="34" charset="0"/>
                <a:cs typeface="Arial" panose="020B0604020202020204" pitchFamily="34" charset="0"/>
              </a:rPr>
              <a:t>, and others</a:t>
            </a:r>
          </a:p>
          <a:p>
            <a:r>
              <a:rPr lang="en-US" sz="2800" dirty="0">
                <a:solidFill>
                  <a:srgbClr val="46382E"/>
                </a:solidFill>
                <a:latin typeface="Arial" panose="020B0604020202020204" pitchFamily="34" charset="0"/>
                <a:cs typeface="Arial" panose="020B0604020202020204" pitchFamily="34" charset="0"/>
              </a:rPr>
              <a:t>Conduct research to advance statistical science</a:t>
            </a:r>
          </a:p>
        </p:txBody>
      </p:sp>
      <p:pic>
        <p:nvPicPr>
          <p:cNvPr id="10" name="Picture 9">
            <a:hlinkClick r:id="" action="ppaction://hlinkshowjump?jump=previousslide"/>
          </p:cNvPr>
          <p:cNvPicPr>
            <a:picLocks noChangeAspect="1"/>
          </p:cNvPicPr>
          <p:nvPr/>
        </p:nvPicPr>
        <p:blipFill rotWithShape="1">
          <a:blip r:embed="rId3" cstate="print">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r="72798"/>
          <a:stretch/>
        </p:blipFill>
        <p:spPr>
          <a:xfrm>
            <a:off x="4875212" y="6096000"/>
            <a:ext cx="684016" cy="639458"/>
          </a:xfrm>
          <a:prstGeom prst="rect">
            <a:avLst/>
          </a:prstGeom>
        </p:spPr>
      </p:pic>
      <p:pic>
        <p:nvPicPr>
          <p:cNvPr id="11" name="Picture 10">
            <a:hlinkClick r:id="" action="ppaction://hlinkshowjump?jump=nextslide"/>
          </p:cNvPr>
          <p:cNvPicPr>
            <a:picLocks noChangeAspect="1"/>
          </p:cNvPicPr>
          <p:nvPr/>
        </p:nvPicPr>
        <p:blipFill rotWithShape="1">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l="72898"/>
          <a:stretch/>
        </p:blipFill>
        <p:spPr>
          <a:xfrm>
            <a:off x="6708296" y="6096000"/>
            <a:ext cx="681515" cy="639458"/>
          </a:xfrm>
          <a:prstGeom prst="rect">
            <a:avLst/>
          </a:prstGeom>
        </p:spPr>
      </p:pic>
      <p:pic>
        <p:nvPicPr>
          <p:cNvPr id="12" name="Picture 11">
            <a:hlinkClick r:id="rId6" action="ppaction://hlinksldjump"/>
          </p:cNvPr>
          <p:cNvPicPr>
            <a:picLocks noChangeAspect="1"/>
          </p:cNvPicPr>
          <p:nvPr/>
        </p:nvPicPr>
        <p:blipFill rotWithShape="1">
          <a:blip r:embed="rId3" cstate="print">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l="35247" r="36434"/>
          <a:stretch/>
        </p:blipFill>
        <p:spPr>
          <a:xfrm>
            <a:off x="5777713" y="6096000"/>
            <a:ext cx="712099" cy="639458"/>
          </a:xfrm>
          <a:prstGeom prst="rect">
            <a:avLst/>
          </a:prstGeom>
        </p:spPr>
      </p:pic>
    </p:spTree>
    <p:extLst>
      <p:ext uri="{BB962C8B-B14F-4D97-AF65-F5344CB8AC3E}">
        <p14:creationId xmlns:p14="http://schemas.microsoft.com/office/powerpoint/2010/main" val="7771776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What We Do Not Do</a:t>
            </a:r>
            <a:r>
              <a:rPr lang="is-IS" dirty="0"/>
              <a:t>…</a:t>
            </a:r>
            <a:endParaRPr lang="en-US" dirty="0"/>
          </a:p>
        </p:txBody>
      </p:sp>
      <p:sp>
        <p:nvSpPr>
          <p:cNvPr id="5" name="Content Placeholder 4"/>
          <p:cNvSpPr>
            <a:spLocks noGrp="1"/>
          </p:cNvSpPr>
          <p:nvPr>
            <p:ph sz="half" idx="1"/>
          </p:nvPr>
        </p:nvSpPr>
        <p:spPr/>
        <p:txBody>
          <a:bodyPr/>
          <a:lstStyle/>
          <a:p>
            <a:r>
              <a:rPr lang="en-US" sz="4000" dirty="0"/>
              <a:t>We do not</a:t>
            </a:r>
            <a:r>
              <a:rPr lang="is-IS" sz="4000" dirty="0"/>
              <a:t>…</a:t>
            </a:r>
            <a:endParaRPr lang="en-US" sz="4000" dirty="0"/>
          </a:p>
        </p:txBody>
      </p:sp>
      <p:sp>
        <p:nvSpPr>
          <p:cNvPr id="6" name="Content Placeholder 5"/>
          <p:cNvSpPr>
            <a:spLocks noGrp="1"/>
          </p:cNvSpPr>
          <p:nvPr>
            <p:ph sz="half" idx="2"/>
          </p:nvPr>
        </p:nvSpPr>
        <p:spPr/>
        <p:txBody>
          <a:bodyPr/>
          <a:lstStyle/>
          <a:p>
            <a:r>
              <a:rPr lang="en-US" dirty="0">
                <a:solidFill>
                  <a:srgbClr val="46382E"/>
                </a:solidFill>
              </a:rPr>
              <a:t>Set policy</a:t>
            </a:r>
          </a:p>
          <a:p>
            <a:r>
              <a:rPr lang="en-US" dirty="0">
                <a:solidFill>
                  <a:srgbClr val="46382E"/>
                </a:solidFill>
              </a:rPr>
              <a:t>Regulate activities</a:t>
            </a:r>
          </a:p>
          <a:p>
            <a:r>
              <a:rPr lang="en-US" dirty="0">
                <a:solidFill>
                  <a:srgbClr val="46382E"/>
                </a:solidFill>
              </a:rPr>
              <a:t>Permit influence</a:t>
            </a:r>
          </a:p>
          <a:p>
            <a:r>
              <a:rPr lang="en-US" dirty="0">
                <a:solidFill>
                  <a:srgbClr val="46382E"/>
                </a:solidFill>
              </a:rPr>
              <a:t>Disclose </a:t>
            </a:r>
            <a:r>
              <a:rPr lang="en-US" dirty="0" smtClean="0">
                <a:solidFill>
                  <a:srgbClr val="46382E"/>
                </a:solidFill>
              </a:rPr>
              <a:t>the identity of respondents </a:t>
            </a:r>
            <a:endParaRPr lang="en-US" dirty="0">
              <a:solidFill>
                <a:srgbClr val="46382E"/>
              </a:solidFill>
            </a:endParaRPr>
          </a:p>
          <a:p>
            <a:r>
              <a:rPr lang="en-US" dirty="0">
                <a:solidFill>
                  <a:srgbClr val="46382E"/>
                </a:solidFill>
              </a:rPr>
              <a:t>Favor any group above others</a:t>
            </a:r>
          </a:p>
        </p:txBody>
      </p:sp>
      <p:pic>
        <p:nvPicPr>
          <p:cNvPr id="10" name="Picture 9">
            <a:hlinkClick r:id="" action="ppaction://hlinkshowjump?jump=previousslide"/>
          </p:cNvPr>
          <p:cNvPicPr>
            <a:picLocks noChangeAspect="1"/>
          </p:cNvPicPr>
          <p:nvPr/>
        </p:nvPicPr>
        <p:blipFill rotWithShape="1">
          <a:blip r:embed="rId3" cstate="print">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r="72798"/>
          <a:stretch/>
        </p:blipFill>
        <p:spPr>
          <a:xfrm>
            <a:off x="4875212" y="6096000"/>
            <a:ext cx="684016" cy="639458"/>
          </a:xfrm>
          <a:prstGeom prst="rect">
            <a:avLst/>
          </a:prstGeom>
        </p:spPr>
      </p:pic>
      <p:pic>
        <p:nvPicPr>
          <p:cNvPr id="11" name="Picture 10">
            <a:hlinkClick r:id="" action="ppaction://hlinkshowjump?jump=nextslide"/>
          </p:cNvPr>
          <p:cNvPicPr>
            <a:picLocks noChangeAspect="1"/>
          </p:cNvPicPr>
          <p:nvPr/>
        </p:nvPicPr>
        <p:blipFill rotWithShape="1">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l="72898"/>
          <a:stretch/>
        </p:blipFill>
        <p:spPr>
          <a:xfrm>
            <a:off x="6708296" y="6096000"/>
            <a:ext cx="681515" cy="639458"/>
          </a:xfrm>
          <a:prstGeom prst="rect">
            <a:avLst/>
          </a:prstGeom>
        </p:spPr>
      </p:pic>
      <p:pic>
        <p:nvPicPr>
          <p:cNvPr id="12" name="Picture 11">
            <a:hlinkClick r:id="rId6" action="ppaction://hlinksldjump"/>
          </p:cNvPr>
          <p:cNvPicPr>
            <a:picLocks noChangeAspect="1"/>
          </p:cNvPicPr>
          <p:nvPr/>
        </p:nvPicPr>
        <p:blipFill rotWithShape="1">
          <a:blip r:embed="rId3" cstate="print">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l="35247" r="36434"/>
          <a:stretch/>
        </p:blipFill>
        <p:spPr>
          <a:xfrm>
            <a:off x="5777713" y="6096000"/>
            <a:ext cx="712099" cy="639458"/>
          </a:xfrm>
          <a:prstGeom prst="rect">
            <a:avLst/>
          </a:prstGeom>
        </p:spPr>
      </p:pic>
    </p:spTree>
    <p:extLst>
      <p:ext uri="{BB962C8B-B14F-4D97-AF65-F5344CB8AC3E}">
        <p14:creationId xmlns:p14="http://schemas.microsoft.com/office/powerpoint/2010/main" val="8123598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Who Do We Serve?</a:t>
            </a:r>
          </a:p>
        </p:txBody>
      </p:sp>
      <p:sp>
        <p:nvSpPr>
          <p:cNvPr id="6" name="Content Placeholder 5"/>
          <p:cNvSpPr>
            <a:spLocks noGrp="1"/>
          </p:cNvSpPr>
          <p:nvPr>
            <p:ph sz="quarter" idx="4"/>
          </p:nvPr>
        </p:nvSpPr>
        <p:spPr>
          <a:xfrm>
            <a:off x="7999412" y="2163736"/>
            <a:ext cx="3886200" cy="3179618"/>
          </a:xfrm>
        </p:spPr>
        <p:txBody>
          <a:bodyPr/>
          <a:lstStyle/>
          <a:p>
            <a:pPr algn="l"/>
            <a:r>
              <a:rPr lang="en-US" sz="4000" dirty="0" smtClean="0"/>
              <a:t>Farmers and Ranchers</a:t>
            </a:r>
            <a:endParaRPr lang="en-US" sz="4000" dirty="0"/>
          </a:p>
        </p:txBody>
      </p:sp>
      <p:grpSp>
        <p:nvGrpSpPr>
          <p:cNvPr id="9" name="Group 8"/>
          <p:cNvGrpSpPr/>
          <p:nvPr/>
        </p:nvGrpSpPr>
        <p:grpSpPr>
          <a:xfrm>
            <a:off x="5339" y="1447800"/>
            <a:ext cx="7702346" cy="4498109"/>
            <a:chOff x="5339" y="1447800"/>
            <a:chExt cx="7702346" cy="4498109"/>
          </a:xfrm>
        </p:grpSpPr>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39" y="1447800"/>
              <a:ext cx="7374597" cy="4498109"/>
            </a:xfrm>
            <a:prstGeom prst="rect">
              <a:avLst/>
            </a:prstGeom>
          </p:spPr>
        </p:pic>
        <p:sp>
          <p:nvSpPr>
            <p:cNvPr id="8" name="Rectangle 7"/>
            <p:cNvSpPr/>
            <p:nvPr/>
          </p:nvSpPr>
          <p:spPr>
            <a:xfrm rot="2700000">
              <a:off x="7034959" y="3378947"/>
              <a:ext cx="672726" cy="672726"/>
            </a:xfrm>
            <a:prstGeom prst="rect">
              <a:avLst/>
            </a:prstGeom>
            <a:solidFill>
              <a:srgbClr val="ECEB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7" name="Picture 16">
            <a:hlinkClick r:id="" action="ppaction://hlinkshowjump?jump=previousslide"/>
          </p:cNvPr>
          <p:cNvPicPr>
            <a:picLocks noChangeAspect="1"/>
          </p:cNvPicPr>
          <p:nvPr/>
        </p:nvPicPr>
        <p:blipFill rotWithShape="1">
          <a:blip r:embed="rId4" cstate="print">
            <a:duotone>
              <a:prstClr val="black"/>
              <a:schemeClr val="accent2">
                <a:tint val="45000"/>
                <a:satMod val="400000"/>
              </a:schemeClr>
            </a:duotone>
            <a:extLst>
              <a:ext uri="{BEBA8EAE-BF5A-486C-A8C5-ECC9F3942E4B}">
                <a14:imgProps xmlns:a14="http://schemas.microsoft.com/office/drawing/2010/main">
                  <a14:imgLayer r:embed="rId5">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r="72798"/>
          <a:stretch/>
        </p:blipFill>
        <p:spPr>
          <a:xfrm>
            <a:off x="4875212" y="6096000"/>
            <a:ext cx="684016" cy="639458"/>
          </a:xfrm>
          <a:prstGeom prst="rect">
            <a:avLst/>
          </a:prstGeom>
        </p:spPr>
      </p:pic>
      <p:pic>
        <p:nvPicPr>
          <p:cNvPr id="18" name="Picture 17">
            <a:hlinkClick r:id="" action="ppaction://hlinkshowjump?jump=nextslide"/>
          </p:cNvPr>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l="72898"/>
          <a:stretch/>
        </p:blipFill>
        <p:spPr>
          <a:xfrm>
            <a:off x="6708296" y="6096000"/>
            <a:ext cx="681515" cy="639458"/>
          </a:xfrm>
          <a:prstGeom prst="rect">
            <a:avLst/>
          </a:prstGeom>
        </p:spPr>
      </p:pic>
      <p:pic>
        <p:nvPicPr>
          <p:cNvPr id="19" name="Picture 18">
            <a:hlinkClick r:id="rId7" action="ppaction://hlinksldjump"/>
          </p:cNvPr>
          <p:cNvPicPr>
            <a:picLocks noChangeAspect="1"/>
          </p:cNvPicPr>
          <p:nvPr/>
        </p:nvPicPr>
        <p:blipFill rotWithShape="1">
          <a:blip r:embed="rId4" cstate="print">
            <a:duotone>
              <a:prstClr val="black"/>
              <a:schemeClr val="accent2">
                <a:tint val="45000"/>
                <a:satMod val="400000"/>
              </a:schemeClr>
            </a:duotone>
            <a:extLst>
              <a:ext uri="{BEBA8EAE-BF5A-486C-A8C5-ECC9F3942E4B}">
                <a14:imgProps xmlns:a14="http://schemas.microsoft.com/office/drawing/2010/main">
                  <a14:imgLayer r:embed="rId5">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l="35247" r="36434"/>
          <a:stretch/>
        </p:blipFill>
        <p:spPr>
          <a:xfrm>
            <a:off x="5777713" y="6096000"/>
            <a:ext cx="712099" cy="639458"/>
          </a:xfrm>
          <a:prstGeom prst="rect">
            <a:avLst/>
          </a:prstGeom>
        </p:spPr>
      </p:pic>
    </p:spTree>
    <p:extLst>
      <p:ext uri="{BB962C8B-B14F-4D97-AF65-F5344CB8AC3E}">
        <p14:creationId xmlns:p14="http://schemas.microsoft.com/office/powerpoint/2010/main" val="7484404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457" t="5502" r="1538"/>
          <a:stretch/>
        </p:blipFill>
        <p:spPr bwMode="auto">
          <a:xfrm>
            <a:off x="4789714" y="1436914"/>
            <a:ext cx="7399111" cy="4509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US" dirty="0"/>
              <a:t>Who Do We Serve? </a:t>
            </a:r>
            <a:endParaRPr lang="en-US" sz="2400" dirty="0"/>
          </a:p>
        </p:txBody>
      </p:sp>
      <p:sp>
        <p:nvSpPr>
          <p:cNvPr id="5" name="Content Placeholder 4"/>
          <p:cNvSpPr>
            <a:spLocks noGrp="1"/>
          </p:cNvSpPr>
          <p:nvPr>
            <p:ph sz="half" idx="1"/>
          </p:nvPr>
        </p:nvSpPr>
        <p:spPr/>
        <p:txBody>
          <a:bodyPr/>
          <a:lstStyle/>
          <a:p>
            <a:r>
              <a:rPr lang="en-US" sz="4000" dirty="0">
                <a:latin typeface="Georgia" panose="02040502050405020303" pitchFamily="18" charset="0"/>
              </a:rPr>
              <a:t>Data Users</a:t>
            </a:r>
          </a:p>
        </p:txBody>
      </p:sp>
      <p:pic>
        <p:nvPicPr>
          <p:cNvPr id="12" name="Picture 11">
            <a:hlinkClick r:id="" action="ppaction://hlinkshowjump?jump=previousslide"/>
          </p:cNvPr>
          <p:cNvPicPr>
            <a:picLocks noChangeAspect="1"/>
          </p:cNvPicPr>
          <p:nvPr/>
        </p:nvPicPr>
        <p:blipFill rotWithShape="1">
          <a:blip r:embed="rId4" cstate="print">
            <a:duotone>
              <a:prstClr val="black"/>
              <a:schemeClr val="accent2">
                <a:tint val="45000"/>
                <a:satMod val="400000"/>
              </a:schemeClr>
            </a:duotone>
            <a:extLst>
              <a:ext uri="{BEBA8EAE-BF5A-486C-A8C5-ECC9F3942E4B}">
                <a14:imgProps xmlns:a14="http://schemas.microsoft.com/office/drawing/2010/main">
                  <a14:imgLayer r:embed="rId5">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r="72798"/>
          <a:stretch/>
        </p:blipFill>
        <p:spPr>
          <a:xfrm>
            <a:off x="4875212" y="6096000"/>
            <a:ext cx="684016" cy="639458"/>
          </a:xfrm>
          <a:prstGeom prst="rect">
            <a:avLst/>
          </a:prstGeom>
        </p:spPr>
      </p:pic>
      <p:pic>
        <p:nvPicPr>
          <p:cNvPr id="16" name="Picture 15">
            <a:hlinkClick r:id="" action="ppaction://hlinkshowjump?jump=nextslide"/>
          </p:cNvPr>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l="72898"/>
          <a:stretch/>
        </p:blipFill>
        <p:spPr>
          <a:xfrm>
            <a:off x="6708296" y="6096000"/>
            <a:ext cx="681515" cy="639458"/>
          </a:xfrm>
          <a:prstGeom prst="rect">
            <a:avLst/>
          </a:prstGeom>
        </p:spPr>
      </p:pic>
      <p:pic>
        <p:nvPicPr>
          <p:cNvPr id="17" name="Picture 16">
            <a:hlinkClick r:id="rId7" action="ppaction://hlinksldjump"/>
          </p:cNvPr>
          <p:cNvPicPr>
            <a:picLocks noChangeAspect="1"/>
          </p:cNvPicPr>
          <p:nvPr/>
        </p:nvPicPr>
        <p:blipFill rotWithShape="1">
          <a:blip r:embed="rId4" cstate="print">
            <a:duotone>
              <a:prstClr val="black"/>
              <a:schemeClr val="accent2">
                <a:tint val="45000"/>
                <a:satMod val="400000"/>
              </a:schemeClr>
            </a:duotone>
            <a:extLst>
              <a:ext uri="{BEBA8EAE-BF5A-486C-A8C5-ECC9F3942E4B}">
                <a14:imgProps xmlns:a14="http://schemas.microsoft.com/office/drawing/2010/main">
                  <a14:imgLayer r:embed="rId5">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l="35247" r="36434"/>
          <a:stretch/>
        </p:blipFill>
        <p:spPr>
          <a:xfrm>
            <a:off x="5777713" y="6096000"/>
            <a:ext cx="712099" cy="639458"/>
          </a:xfrm>
          <a:prstGeom prst="rect">
            <a:avLst/>
          </a:prstGeom>
        </p:spPr>
      </p:pic>
    </p:spTree>
    <p:extLst>
      <p:ext uri="{BB962C8B-B14F-4D97-AF65-F5344CB8AC3E}">
        <p14:creationId xmlns:p14="http://schemas.microsoft.com/office/powerpoint/2010/main" val="38736053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le Slide Layout">
  <a:themeElements>
    <a:clrScheme name="Custom 1">
      <a:dk1>
        <a:sysClr val="windowText" lastClr="000000"/>
      </a:dk1>
      <a:lt1>
        <a:sysClr val="window" lastClr="FFFFFF"/>
      </a:lt1>
      <a:dk2>
        <a:srgbClr val="3A518F"/>
      </a:dk2>
      <a:lt2>
        <a:srgbClr val="E7E6E6"/>
      </a:lt2>
      <a:accent1>
        <a:srgbClr val="A7B5DB"/>
      </a:accent1>
      <a:accent2>
        <a:srgbClr val="0A5540"/>
      </a:accent2>
      <a:accent3>
        <a:srgbClr val="D26127"/>
      </a:accent3>
      <a:accent4>
        <a:srgbClr val="7F2629"/>
      </a:accent4>
      <a:accent5>
        <a:srgbClr val="CEB52C"/>
      </a:accent5>
      <a:accent6>
        <a:srgbClr val="7FBB42"/>
      </a:accent6>
      <a:hlink>
        <a:srgbClr val="E7E6E6"/>
      </a:hlink>
      <a:folHlink>
        <a:srgbClr val="9F7D2D"/>
      </a:folHlink>
    </a:clrScheme>
    <a:fontScheme name="Arial - AgCensu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ody_presentation_workfile_031319.potx" id="{FFE0F694-24B5-4633-B45B-39C3A1376EF0}" vid="{B15E0EC5-69C3-43C1-A8D6-1A170D0496DD}"/>
    </a:ext>
  </a:extLst>
</a:theme>
</file>

<file path=ppt/theme/theme3.xml><?xml version="1.0" encoding="utf-8"?>
<a:theme xmlns:a="http://schemas.openxmlformats.org/drawingml/2006/main" name="Content Slide Layout">
  <a:themeElements>
    <a:clrScheme name="17Census updated">
      <a:dk1>
        <a:sysClr val="windowText" lastClr="000000"/>
      </a:dk1>
      <a:lt1>
        <a:sysClr val="window" lastClr="FFFFFF"/>
      </a:lt1>
      <a:dk2>
        <a:srgbClr val="3A518F"/>
      </a:dk2>
      <a:lt2>
        <a:srgbClr val="E7E6E6"/>
      </a:lt2>
      <a:accent1>
        <a:srgbClr val="0A5540"/>
      </a:accent1>
      <a:accent2>
        <a:srgbClr val="A7B5DB"/>
      </a:accent2>
      <a:accent3>
        <a:srgbClr val="D26127"/>
      </a:accent3>
      <a:accent4>
        <a:srgbClr val="7F2629"/>
      </a:accent4>
      <a:accent5>
        <a:srgbClr val="CEB52C"/>
      </a:accent5>
      <a:accent6>
        <a:srgbClr val="7FBB42"/>
      </a:accent6>
      <a:hlink>
        <a:srgbClr val="E7E6E6"/>
      </a:hlink>
      <a:folHlink>
        <a:srgbClr val="9F7D2D"/>
      </a:folHlink>
    </a:clrScheme>
    <a:fontScheme name="Title Arial Narrow Bold">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ody_presentation_workfile_031319.potx" id="{FFE0F694-24B5-4633-B45B-39C3A1376EF0}" vid="{6C0CA1AF-B1E7-4A83-8E41-FDF27FD0A41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4763</TotalTime>
  <Words>4728</Words>
  <Application>Microsoft Office PowerPoint</Application>
  <PresentationFormat>Custom</PresentationFormat>
  <Paragraphs>775</Paragraphs>
  <Slides>45</Slides>
  <Notes>45</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45</vt:i4>
      </vt:variant>
    </vt:vector>
  </HeadingPairs>
  <TitlesOfParts>
    <vt:vector size="55" baseType="lpstr">
      <vt:lpstr>Arial</vt:lpstr>
      <vt:lpstr>Arial Narrow</vt:lpstr>
      <vt:lpstr>Calibri</vt:lpstr>
      <vt:lpstr>Calibri Light</vt:lpstr>
      <vt:lpstr>Georgia</vt:lpstr>
      <vt:lpstr>Helvetica</vt:lpstr>
      <vt:lpstr>Verdana</vt:lpstr>
      <vt:lpstr>Office Theme</vt:lpstr>
      <vt:lpstr>Title Slide Layout</vt:lpstr>
      <vt:lpstr>Content Slide Layout</vt:lpstr>
      <vt:lpstr>All About NASS and You!</vt:lpstr>
      <vt:lpstr>PowerPoint Presentation</vt:lpstr>
      <vt:lpstr>Our History</vt:lpstr>
      <vt:lpstr>Our History </vt:lpstr>
      <vt:lpstr>Our Core Values</vt:lpstr>
      <vt:lpstr>What We Do…</vt:lpstr>
      <vt:lpstr>What We Do Not Do…</vt:lpstr>
      <vt:lpstr>Who Do We Serve?</vt:lpstr>
      <vt:lpstr>Who Do We Serve? </vt:lpstr>
      <vt:lpstr>Who Uses NASS Data</vt:lpstr>
      <vt:lpstr>You Can Rely on NASS Data To…</vt:lpstr>
      <vt:lpstr>Helping Them Work Smarter</vt:lpstr>
      <vt:lpstr>Marketing Matters…</vt:lpstr>
      <vt:lpstr>Your Partnership is Important… </vt:lpstr>
      <vt:lpstr>PowerPoint Presentation</vt:lpstr>
      <vt:lpstr>History of the Census of Agriculture </vt:lpstr>
      <vt:lpstr>Census Data Collection</vt:lpstr>
      <vt:lpstr>Number of Farms and Land in Farms, 1997-2017</vt:lpstr>
      <vt:lpstr>Number of Farms and Land in Farms, by Size Category, 2017</vt:lpstr>
      <vt:lpstr>Farms and Value of Production, by Sales Category, 2017</vt:lpstr>
      <vt:lpstr>Total Value of Agricultural Production by Location, 2017</vt:lpstr>
      <vt:lpstr>Value of Production, Crops and Livestock, 1997 - 2017 ($ billions)</vt:lpstr>
      <vt:lpstr>Farms with Internet Access</vt:lpstr>
      <vt:lpstr>Average Age of Producers</vt:lpstr>
      <vt:lpstr>Producers by Sex, 2017</vt:lpstr>
      <vt:lpstr>Producer Decision Making, by Sex and Age, 2017 (percent)</vt:lpstr>
      <vt:lpstr>Producers with Military Service, 2017</vt:lpstr>
      <vt:lpstr>NASS Survey Process</vt:lpstr>
      <vt:lpstr>Agricultural Statistics Board</vt:lpstr>
      <vt:lpstr>Agricultural Statistics Board -Estimation Process</vt:lpstr>
      <vt:lpstr>Why is a board process used…</vt:lpstr>
      <vt:lpstr>NASS Statistics Prepared under “Lockup” Conditions</vt:lpstr>
      <vt:lpstr>NASS Statistics Prepared under “Lockup” Conditions</vt:lpstr>
      <vt:lpstr>NASS Statistics Prepared under “Lockup” Conditions</vt:lpstr>
      <vt:lpstr>Why Does Data Quality Matter?</vt:lpstr>
      <vt:lpstr>Methodology &amp; Reliability</vt:lpstr>
      <vt:lpstr>How Does Industry Compare?</vt:lpstr>
      <vt:lpstr>How Does Industry Compare?</vt:lpstr>
      <vt:lpstr>Corn Price Changes</vt:lpstr>
      <vt:lpstr>Soybean Price Changes</vt:lpstr>
      <vt:lpstr>Response is Important</vt:lpstr>
      <vt:lpstr>Farm Programs Depend on Farmer-Reported NASS State and County Data</vt:lpstr>
      <vt:lpstr>Farm Programs Depend on Farmer-Reported NASS State and County Data</vt:lpstr>
      <vt:lpstr>Agricultural Statistics Board. . .</vt:lpstr>
      <vt:lpstr>Our Commitment. .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Kizita Awuakaye</dc:creator>
  <cp:lastModifiedBy>Combs, Bryan - NASS</cp:lastModifiedBy>
  <cp:revision>220</cp:revision>
  <cp:lastPrinted>2019-06-04T12:38:30Z</cp:lastPrinted>
  <dcterms:created xsi:type="dcterms:W3CDTF">2018-06-21T13:53:32Z</dcterms:created>
  <dcterms:modified xsi:type="dcterms:W3CDTF">2019-10-04T16:13:04Z</dcterms:modified>
</cp:coreProperties>
</file>